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notesSlides/notesSlide20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2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3" r:id="rId1"/>
  </p:sldMasterIdLst>
  <p:notesMasterIdLst>
    <p:notesMasterId r:id="rId28"/>
  </p:notesMasterIdLst>
  <p:handoutMasterIdLst>
    <p:handoutMasterId r:id="rId29"/>
  </p:handoutMasterIdLst>
  <p:sldIdLst>
    <p:sldId id="312" r:id="rId2"/>
    <p:sldId id="313" r:id="rId3"/>
    <p:sldId id="314" r:id="rId4"/>
    <p:sldId id="315" r:id="rId5"/>
    <p:sldId id="316" r:id="rId6"/>
    <p:sldId id="300" r:id="rId7"/>
    <p:sldId id="301" r:id="rId8"/>
    <p:sldId id="303" r:id="rId9"/>
    <p:sldId id="302" r:id="rId10"/>
    <p:sldId id="304" r:id="rId11"/>
    <p:sldId id="305" r:id="rId12"/>
    <p:sldId id="307" r:id="rId13"/>
    <p:sldId id="322" r:id="rId14"/>
    <p:sldId id="308" r:id="rId15"/>
    <p:sldId id="323" r:id="rId16"/>
    <p:sldId id="324" r:id="rId17"/>
    <p:sldId id="309" r:id="rId18"/>
    <p:sldId id="325" r:id="rId19"/>
    <p:sldId id="310" r:id="rId20"/>
    <p:sldId id="311" r:id="rId21"/>
    <p:sldId id="317" r:id="rId22"/>
    <p:sldId id="319" r:id="rId23"/>
    <p:sldId id="327" r:id="rId24"/>
    <p:sldId id="318" r:id="rId25"/>
    <p:sldId id="321" r:id="rId26"/>
    <p:sldId id="326" r:id="rId27"/>
  </p:sldIdLst>
  <p:sldSz cx="12190413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6">
          <p15:clr>
            <a:srgbClr val="A4A3A4"/>
          </p15:clr>
        </p15:guide>
        <p15:guide id="2" orient="horz" pos="998">
          <p15:clr>
            <a:srgbClr val="A4A3A4"/>
          </p15:clr>
        </p15:guide>
        <p15:guide id="3" pos="4180" userDrawn="1">
          <p15:clr>
            <a:srgbClr val="A4A3A4"/>
          </p15:clr>
        </p15:guide>
        <p15:guide id="4" pos="3477" userDrawn="1">
          <p15:clr>
            <a:srgbClr val="A4A3A4"/>
          </p15:clr>
        </p15:guide>
        <p15:guide id="5" pos="7241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orient="horz" pos="397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D9D9D9"/>
    <a:srgbClr val="2F3E66"/>
    <a:srgbClr val="E2E2E2"/>
    <a:srgbClr val="E7ECF0"/>
    <a:srgbClr val="E8ECF0"/>
    <a:srgbClr val="BC0E1C"/>
    <a:srgbClr val="23283D"/>
    <a:srgbClr val="804553"/>
    <a:srgbClr val="2229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75581" autoAdjust="0"/>
  </p:normalViewPr>
  <p:slideViewPr>
    <p:cSldViewPr snapToGrid="0" snapToObjects="1" showGuides="1">
      <p:cViewPr varScale="1">
        <p:scale>
          <a:sx n="123" d="100"/>
          <a:sy n="123" d="100"/>
        </p:scale>
        <p:origin x="126" y="342"/>
      </p:cViewPr>
      <p:guideLst>
        <p:guide orient="horz" pos="1146"/>
        <p:guide orient="horz" pos="998"/>
        <p:guide pos="4180"/>
        <p:guide pos="3477"/>
        <p:guide pos="7241"/>
        <p:guide pos="528"/>
        <p:guide orient="horz" pos="3974"/>
      </p:guideLst>
    </p:cSldViewPr>
  </p:slideViewPr>
  <p:outlineViewPr>
    <p:cViewPr>
      <p:scale>
        <a:sx n="33" d="100"/>
        <a:sy n="33" d="100"/>
      </p:scale>
      <p:origin x="0" y="-423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832" y="-35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DB20F-74D7-4A79-A047-E4998F695A8E}" type="doc">
      <dgm:prSet loTypeId="urn:microsoft.com/office/officeart/2008/layout/VerticalCurvedList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6CC53F05-805A-46C0-88B9-70058F1BB051}">
      <dgm:prSet phldrT="[Text]"/>
      <dgm:spPr/>
      <dgm:t>
        <a:bodyPr/>
        <a:lstStyle/>
        <a:p>
          <a:r>
            <a:rPr lang="fr-CH" dirty="0"/>
            <a:t>Introduction du nouveau plan comptable 2023</a:t>
          </a:r>
          <a:endParaRPr lang="de-DE" dirty="0"/>
        </a:p>
      </dgm:t>
    </dgm:pt>
    <dgm:pt modelId="{4C15B2C0-D1AB-4F1E-9528-A412237C53D4}" type="parTrans" cxnId="{A215A1A2-919D-419C-B0FE-5182843FA465}">
      <dgm:prSet/>
      <dgm:spPr/>
      <dgm:t>
        <a:bodyPr/>
        <a:lstStyle/>
        <a:p>
          <a:endParaRPr lang="de-DE"/>
        </a:p>
      </dgm:t>
    </dgm:pt>
    <dgm:pt modelId="{EB7B2864-74CA-4302-986D-38A1939DF595}" type="sibTrans" cxnId="{A215A1A2-919D-419C-B0FE-5182843FA465}">
      <dgm:prSet/>
      <dgm:spPr/>
      <dgm:t>
        <a:bodyPr/>
        <a:lstStyle/>
        <a:p>
          <a:endParaRPr lang="de-DE"/>
        </a:p>
      </dgm:t>
    </dgm:pt>
    <dgm:pt modelId="{E916D204-9A40-4A28-9AAE-FBE12132402C}">
      <dgm:prSet phldrT="[Text]"/>
      <dgm:spPr/>
      <dgm:t>
        <a:bodyPr/>
        <a:lstStyle/>
        <a:p>
          <a:r>
            <a:rPr lang="fr-CH" dirty="0"/>
            <a:t>Aperçu des étapes de travail</a:t>
          </a:r>
          <a:endParaRPr lang="de-DE" dirty="0"/>
        </a:p>
      </dgm:t>
    </dgm:pt>
    <dgm:pt modelId="{58173AAD-B0D1-473E-8BAD-1290103E705F}" type="parTrans" cxnId="{64C0FEA9-A7C3-49D6-815F-88CD87DF462F}">
      <dgm:prSet/>
      <dgm:spPr/>
      <dgm:t>
        <a:bodyPr/>
        <a:lstStyle/>
        <a:p>
          <a:endParaRPr lang="de-DE"/>
        </a:p>
      </dgm:t>
    </dgm:pt>
    <dgm:pt modelId="{67A56CD3-A0BD-4459-8DD4-C363CD447582}" type="sibTrans" cxnId="{64C0FEA9-A7C3-49D6-815F-88CD87DF462F}">
      <dgm:prSet/>
      <dgm:spPr/>
      <dgm:t>
        <a:bodyPr/>
        <a:lstStyle/>
        <a:p>
          <a:endParaRPr lang="de-DE"/>
        </a:p>
      </dgm:t>
    </dgm:pt>
    <dgm:pt modelId="{44E339CC-69EB-4FA4-8916-0620A45CBEF8}">
      <dgm:prSet phldrT="[Text]"/>
      <dgm:spPr/>
      <dgm:t>
        <a:bodyPr/>
        <a:lstStyle/>
        <a:p>
          <a:r>
            <a:rPr lang="fr-CH" dirty="0"/>
            <a:t>Qu'est-ce qui est fait ?</a:t>
          </a:r>
          <a:endParaRPr lang="de-DE" dirty="0"/>
        </a:p>
      </dgm:t>
    </dgm:pt>
    <dgm:pt modelId="{4474278B-3001-4620-9F9B-35B043576AB6}" type="parTrans" cxnId="{14F727DF-CBF2-469E-85E8-B9C2C6D1EF29}">
      <dgm:prSet/>
      <dgm:spPr/>
      <dgm:t>
        <a:bodyPr/>
        <a:lstStyle/>
        <a:p>
          <a:endParaRPr lang="de-DE"/>
        </a:p>
      </dgm:t>
    </dgm:pt>
    <dgm:pt modelId="{14A18AA4-C381-49E6-94D2-74C4378556AF}" type="sibTrans" cxnId="{14F727DF-CBF2-469E-85E8-B9C2C6D1EF29}">
      <dgm:prSet/>
      <dgm:spPr/>
      <dgm:t>
        <a:bodyPr/>
        <a:lstStyle/>
        <a:p>
          <a:endParaRPr lang="de-DE"/>
        </a:p>
      </dgm:t>
    </dgm:pt>
    <dgm:pt modelId="{0EEA9231-0836-44EA-ABB7-F242D7ACF00B}">
      <dgm:prSet phldrT="[Text]"/>
      <dgm:spPr/>
      <dgm:t>
        <a:bodyPr/>
        <a:lstStyle/>
        <a:p>
          <a:r>
            <a:rPr lang="fr-CH" dirty="0"/>
            <a:t>Qu'est-ce qui est ouvert ?</a:t>
          </a:r>
          <a:endParaRPr lang="de-DE" dirty="0"/>
        </a:p>
      </dgm:t>
    </dgm:pt>
    <dgm:pt modelId="{F3FC6B5D-292E-4553-ACF5-98CACB644E3F}" type="parTrans" cxnId="{2FFA2E0F-CB64-4D5A-82A9-DF9367EC9079}">
      <dgm:prSet/>
      <dgm:spPr/>
      <dgm:t>
        <a:bodyPr/>
        <a:lstStyle/>
        <a:p>
          <a:endParaRPr lang="de-DE"/>
        </a:p>
      </dgm:t>
    </dgm:pt>
    <dgm:pt modelId="{22E619C6-9E0C-48F8-A0EE-968763BC9401}" type="sibTrans" cxnId="{2FFA2E0F-CB64-4D5A-82A9-DF9367EC9079}">
      <dgm:prSet/>
      <dgm:spPr/>
      <dgm:t>
        <a:bodyPr/>
        <a:lstStyle/>
        <a:p>
          <a:endParaRPr lang="de-DE"/>
        </a:p>
      </dgm:t>
    </dgm:pt>
    <dgm:pt modelId="{019DB9AD-A6F1-4AF6-83B5-63C812189860}">
      <dgm:prSet phldrT="[Text]"/>
      <dgm:spPr/>
      <dgm:t>
        <a:bodyPr/>
        <a:lstStyle/>
        <a:p>
          <a:r>
            <a:rPr lang="de-DE" dirty="0"/>
            <a:t>Questions ?</a:t>
          </a:r>
        </a:p>
      </dgm:t>
    </dgm:pt>
    <dgm:pt modelId="{10DA0D97-BD5C-4EF3-84BA-E7321C64C5F9}" type="parTrans" cxnId="{8CFCB183-BD9C-4472-B5D3-5E7392564255}">
      <dgm:prSet/>
      <dgm:spPr/>
      <dgm:t>
        <a:bodyPr/>
        <a:lstStyle/>
        <a:p>
          <a:endParaRPr lang="de-CH"/>
        </a:p>
      </dgm:t>
    </dgm:pt>
    <dgm:pt modelId="{9F3B59BE-46B6-4579-9216-DB159F1C5B70}" type="sibTrans" cxnId="{8CFCB183-BD9C-4472-B5D3-5E7392564255}">
      <dgm:prSet/>
      <dgm:spPr/>
      <dgm:t>
        <a:bodyPr/>
        <a:lstStyle/>
        <a:p>
          <a:endParaRPr lang="de-CH"/>
        </a:p>
      </dgm:t>
    </dgm:pt>
    <dgm:pt modelId="{55DD5DE8-AA4D-495C-9EAB-0F4FD41C2A75}">
      <dgm:prSet phldrT="[Text]"/>
      <dgm:spPr/>
      <dgm:t>
        <a:bodyPr/>
        <a:lstStyle/>
        <a:p>
          <a:r>
            <a:rPr lang="fr-CH" dirty="0"/>
            <a:t>Les prochaines étapes : Qui fait quoi ?</a:t>
          </a:r>
          <a:endParaRPr lang="de-DE" dirty="0"/>
        </a:p>
      </dgm:t>
    </dgm:pt>
    <dgm:pt modelId="{DB70E420-85CE-4354-9C68-64D807A0E94D}" type="parTrans" cxnId="{89F12264-2BA9-41F5-B64F-73E48384386C}">
      <dgm:prSet/>
      <dgm:spPr/>
      <dgm:t>
        <a:bodyPr/>
        <a:lstStyle/>
        <a:p>
          <a:endParaRPr lang="de-CH"/>
        </a:p>
      </dgm:t>
    </dgm:pt>
    <dgm:pt modelId="{7341F47E-1847-4628-95C1-21971207FBF6}" type="sibTrans" cxnId="{89F12264-2BA9-41F5-B64F-73E48384386C}">
      <dgm:prSet/>
      <dgm:spPr/>
      <dgm:t>
        <a:bodyPr/>
        <a:lstStyle/>
        <a:p>
          <a:endParaRPr lang="de-CH"/>
        </a:p>
      </dgm:t>
    </dgm:pt>
    <dgm:pt modelId="{36EAC4A4-5A5C-46B5-B188-5AC05DDB0763}" type="pres">
      <dgm:prSet presAssocID="{E42DB20F-74D7-4A79-A047-E4998F695A8E}" presName="Name0" presStyleCnt="0">
        <dgm:presLayoutVars>
          <dgm:chMax val="7"/>
          <dgm:chPref val="7"/>
          <dgm:dir/>
        </dgm:presLayoutVars>
      </dgm:prSet>
      <dgm:spPr/>
    </dgm:pt>
    <dgm:pt modelId="{A3860019-B3E7-4E4C-B746-242B34DB5E95}" type="pres">
      <dgm:prSet presAssocID="{E42DB20F-74D7-4A79-A047-E4998F695A8E}" presName="Name1" presStyleCnt="0"/>
      <dgm:spPr/>
    </dgm:pt>
    <dgm:pt modelId="{F0B17A59-C080-4F55-A813-EA57A3DD8256}" type="pres">
      <dgm:prSet presAssocID="{E42DB20F-74D7-4A79-A047-E4998F695A8E}" presName="cycle" presStyleCnt="0"/>
      <dgm:spPr/>
    </dgm:pt>
    <dgm:pt modelId="{416E37DD-7033-4942-9A9E-B12CC4FBFFC0}" type="pres">
      <dgm:prSet presAssocID="{E42DB20F-74D7-4A79-A047-E4998F695A8E}" presName="srcNode" presStyleLbl="node1" presStyleIdx="0" presStyleCnt="6"/>
      <dgm:spPr/>
    </dgm:pt>
    <dgm:pt modelId="{42F9AF84-87B5-4362-A91D-F002E96C94E2}" type="pres">
      <dgm:prSet presAssocID="{E42DB20F-74D7-4A79-A047-E4998F695A8E}" presName="conn" presStyleLbl="parChTrans1D2" presStyleIdx="0" presStyleCnt="1"/>
      <dgm:spPr/>
    </dgm:pt>
    <dgm:pt modelId="{3303A336-4D8E-4A88-A7F5-7C955963CB6C}" type="pres">
      <dgm:prSet presAssocID="{E42DB20F-74D7-4A79-A047-E4998F695A8E}" presName="extraNode" presStyleLbl="node1" presStyleIdx="0" presStyleCnt="6"/>
      <dgm:spPr/>
    </dgm:pt>
    <dgm:pt modelId="{2FC71077-3D00-43C2-96A3-9A5D74E4DAED}" type="pres">
      <dgm:prSet presAssocID="{E42DB20F-74D7-4A79-A047-E4998F695A8E}" presName="dstNode" presStyleLbl="node1" presStyleIdx="0" presStyleCnt="6"/>
      <dgm:spPr/>
    </dgm:pt>
    <dgm:pt modelId="{F0C045E5-7668-47D3-A074-CD7B1900FC20}" type="pres">
      <dgm:prSet presAssocID="{6CC53F05-805A-46C0-88B9-70058F1BB051}" presName="text_1" presStyleLbl="node1" presStyleIdx="0" presStyleCnt="6">
        <dgm:presLayoutVars>
          <dgm:bulletEnabled val="1"/>
        </dgm:presLayoutVars>
      </dgm:prSet>
      <dgm:spPr/>
    </dgm:pt>
    <dgm:pt modelId="{4C4385FA-CEB7-4848-AB08-08D0973F82E9}" type="pres">
      <dgm:prSet presAssocID="{6CC53F05-805A-46C0-88B9-70058F1BB051}" presName="accent_1" presStyleCnt="0"/>
      <dgm:spPr/>
    </dgm:pt>
    <dgm:pt modelId="{48A57525-3ED5-4943-A300-69BAFE03107C}" type="pres">
      <dgm:prSet presAssocID="{6CC53F05-805A-46C0-88B9-70058F1BB051}" presName="accentRepeatNode" presStyleLbl="solidFgAcc1" presStyleIdx="0" presStyleCnt="6"/>
      <dgm:spPr/>
    </dgm:pt>
    <dgm:pt modelId="{8F9B10BF-0DEC-4E44-A1A9-F4F02AF00A91}" type="pres">
      <dgm:prSet presAssocID="{E916D204-9A40-4A28-9AAE-FBE12132402C}" presName="text_2" presStyleLbl="node1" presStyleIdx="1" presStyleCnt="6">
        <dgm:presLayoutVars>
          <dgm:bulletEnabled val="1"/>
        </dgm:presLayoutVars>
      </dgm:prSet>
      <dgm:spPr/>
    </dgm:pt>
    <dgm:pt modelId="{7DDE0D00-875E-499B-BA9D-B3E23B0D0B15}" type="pres">
      <dgm:prSet presAssocID="{E916D204-9A40-4A28-9AAE-FBE12132402C}" presName="accent_2" presStyleCnt="0"/>
      <dgm:spPr/>
    </dgm:pt>
    <dgm:pt modelId="{CA4031D7-1BB9-4393-A420-D276477A86DD}" type="pres">
      <dgm:prSet presAssocID="{E916D204-9A40-4A28-9AAE-FBE12132402C}" presName="accentRepeatNode" presStyleLbl="solidFgAcc1" presStyleIdx="1" presStyleCnt="6"/>
      <dgm:spPr/>
    </dgm:pt>
    <dgm:pt modelId="{72EEC8F2-ADA3-4EEC-BE77-4CF93B4BF46A}" type="pres">
      <dgm:prSet presAssocID="{44E339CC-69EB-4FA4-8916-0620A45CBEF8}" presName="text_3" presStyleLbl="node1" presStyleIdx="2" presStyleCnt="6">
        <dgm:presLayoutVars>
          <dgm:bulletEnabled val="1"/>
        </dgm:presLayoutVars>
      </dgm:prSet>
      <dgm:spPr/>
    </dgm:pt>
    <dgm:pt modelId="{BC5EFC3C-1FB0-4639-84C5-948792D63815}" type="pres">
      <dgm:prSet presAssocID="{44E339CC-69EB-4FA4-8916-0620A45CBEF8}" presName="accent_3" presStyleCnt="0"/>
      <dgm:spPr/>
    </dgm:pt>
    <dgm:pt modelId="{DCB4A651-A405-41AC-B570-D06CA9159AE0}" type="pres">
      <dgm:prSet presAssocID="{44E339CC-69EB-4FA4-8916-0620A45CBEF8}" presName="accentRepeatNode" presStyleLbl="solidFgAcc1" presStyleIdx="2" presStyleCnt="6"/>
      <dgm:spPr/>
    </dgm:pt>
    <dgm:pt modelId="{CAACD098-C9A2-40AA-AE3C-00184A3A3558}" type="pres">
      <dgm:prSet presAssocID="{0EEA9231-0836-44EA-ABB7-F242D7ACF00B}" presName="text_4" presStyleLbl="node1" presStyleIdx="3" presStyleCnt="6">
        <dgm:presLayoutVars>
          <dgm:bulletEnabled val="1"/>
        </dgm:presLayoutVars>
      </dgm:prSet>
      <dgm:spPr/>
    </dgm:pt>
    <dgm:pt modelId="{01D2FB3D-DE71-415A-8206-C87795B7DED6}" type="pres">
      <dgm:prSet presAssocID="{0EEA9231-0836-44EA-ABB7-F242D7ACF00B}" presName="accent_4" presStyleCnt="0"/>
      <dgm:spPr/>
    </dgm:pt>
    <dgm:pt modelId="{7B47F511-E6B8-42B9-A60B-F796164BDA79}" type="pres">
      <dgm:prSet presAssocID="{0EEA9231-0836-44EA-ABB7-F242D7ACF00B}" presName="accentRepeatNode" presStyleLbl="solidFgAcc1" presStyleIdx="3" presStyleCnt="6"/>
      <dgm:spPr/>
    </dgm:pt>
    <dgm:pt modelId="{08007441-A993-409A-AE5F-8FE7F7799122}" type="pres">
      <dgm:prSet presAssocID="{55DD5DE8-AA4D-495C-9EAB-0F4FD41C2A75}" presName="text_5" presStyleLbl="node1" presStyleIdx="4" presStyleCnt="6">
        <dgm:presLayoutVars>
          <dgm:bulletEnabled val="1"/>
        </dgm:presLayoutVars>
      </dgm:prSet>
      <dgm:spPr/>
    </dgm:pt>
    <dgm:pt modelId="{71082515-B920-4E90-B367-DD31FCEA6E40}" type="pres">
      <dgm:prSet presAssocID="{55DD5DE8-AA4D-495C-9EAB-0F4FD41C2A75}" presName="accent_5" presStyleCnt="0"/>
      <dgm:spPr/>
    </dgm:pt>
    <dgm:pt modelId="{DC56B8B2-1CB5-46F1-812A-A4BFCD12DD33}" type="pres">
      <dgm:prSet presAssocID="{55DD5DE8-AA4D-495C-9EAB-0F4FD41C2A75}" presName="accentRepeatNode" presStyleLbl="solidFgAcc1" presStyleIdx="4" presStyleCnt="6"/>
      <dgm:spPr/>
    </dgm:pt>
    <dgm:pt modelId="{78B05BC1-F4C4-4671-B424-34F461A6A8FD}" type="pres">
      <dgm:prSet presAssocID="{019DB9AD-A6F1-4AF6-83B5-63C812189860}" presName="text_6" presStyleLbl="node1" presStyleIdx="5" presStyleCnt="6">
        <dgm:presLayoutVars>
          <dgm:bulletEnabled val="1"/>
        </dgm:presLayoutVars>
      </dgm:prSet>
      <dgm:spPr/>
    </dgm:pt>
    <dgm:pt modelId="{3B9094C3-3B5D-4338-8B84-21FA73789509}" type="pres">
      <dgm:prSet presAssocID="{019DB9AD-A6F1-4AF6-83B5-63C812189860}" presName="accent_6" presStyleCnt="0"/>
      <dgm:spPr/>
    </dgm:pt>
    <dgm:pt modelId="{B6CF4C5E-10E8-4EBC-88BE-70E926FC07C2}" type="pres">
      <dgm:prSet presAssocID="{019DB9AD-A6F1-4AF6-83B5-63C812189860}" presName="accentRepeatNode" presStyleLbl="solidFgAcc1" presStyleIdx="5" presStyleCnt="6"/>
      <dgm:spPr/>
    </dgm:pt>
  </dgm:ptLst>
  <dgm:cxnLst>
    <dgm:cxn modelId="{7416C509-13CE-46AA-BDA2-0F763DC610C8}" type="presOf" srcId="{E916D204-9A40-4A28-9AAE-FBE12132402C}" destId="{8F9B10BF-0DEC-4E44-A1A9-F4F02AF00A91}" srcOrd="0" destOrd="0" presId="urn:microsoft.com/office/officeart/2008/layout/VerticalCurvedList"/>
    <dgm:cxn modelId="{2FFA2E0F-CB64-4D5A-82A9-DF9367EC9079}" srcId="{E42DB20F-74D7-4A79-A047-E4998F695A8E}" destId="{0EEA9231-0836-44EA-ABB7-F242D7ACF00B}" srcOrd="3" destOrd="0" parTransId="{F3FC6B5D-292E-4553-ACF5-98CACB644E3F}" sibTransId="{22E619C6-9E0C-48F8-A0EE-968763BC9401}"/>
    <dgm:cxn modelId="{D738C025-8B1D-483A-BAD7-EFAFDE7954FB}" type="presOf" srcId="{55DD5DE8-AA4D-495C-9EAB-0F4FD41C2A75}" destId="{08007441-A993-409A-AE5F-8FE7F7799122}" srcOrd="0" destOrd="0" presId="urn:microsoft.com/office/officeart/2008/layout/VerticalCurvedList"/>
    <dgm:cxn modelId="{89F12264-2BA9-41F5-B64F-73E48384386C}" srcId="{E42DB20F-74D7-4A79-A047-E4998F695A8E}" destId="{55DD5DE8-AA4D-495C-9EAB-0F4FD41C2A75}" srcOrd="4" destOrd="0" parTransId="{DB70E420-85CE-4354-9C68-64D807A0E94D}" sibTransId="{7341F47E-1847-4628-95C1-21971207FBF6}"/>
    <dgm:cxn modelId="{DD8BC34D-3277-436A-A285-D2E01BF61F32}" type="presOf" srcId="{E42DB20F-74D7-4A79-A047-E4998F695A8E}" destId="{36EAC4A4-5A5C-46B5-B188-5AC05DDB0763}" srcOrd="0" destOrd="0" presId="urn:microsoft.com/office/officeart/2008/layout/VerticalCurvedList"/>
    <dgm:cxn modelId="{8CFCB183-BD9C-4472-B5D3-5E7392564255}" srcId="{E42DB20F-74D7-4A79-A047-E4998F695A8E}" destId="{019DB9AD-A6F1-4AF6-83B5-63C812189860}" srcOrd="5" destOrd="0" parTransId="{10DA0D97-BD5C-4EF3-84BA-E7321C64C5F9}" sibTransId="{9F3B59BE-46B6-4579-9216-DB159F1C5B70}"/>
    <dgm:cxn modelId="{A215A1A2-919D-419C-B0FE-5182843FA465}" srcId="{E42DB20F-74D7-4A79-A047-E4998F695A8E}" destId="{6CC53F05-805A-46C0-88B9-70058F1BB051}" srcOrd="0" destOrd="0" parTransId="{4C15B2C0-D1AB-4F1E-9528-A412237C53D4}" sibTransId="{EB7B2864-74CA-4302-986D-38A1939DF595}"/>
    <dgm:cxn modelId="{64C0FEA9-A7C3-49D6-815F-88CD87DF462F}" srcId="{E42DB20F-74D7-4A79-A047-E4998F695A8E}" destId="{E916D204-9A40-4A28-9AAE-FBE12132402C}" srcOrd="1" destOrd="0" parTransId="{58173AAD-B0D1-473E-8BAD-1290103E705F}" sibTransId="{67A56CD3-A0BD-4459-8DD4-C363CD447582}"/>
    <dgm:cxn modelId="{F33FE0B4-5290-497B-8095-104E39F2A37C}" type="presOf" srcId="{019DB9AD-A6F1-4AF6-83B5-63C812189860}" destId="{78B05BC1-F4C4-4671-B424-34F461A6A8FD}" srcOrd="0" destOrd="0" presId="urn:microsoft.com/office/officeart/2008/layout/VerticalCurvedList"/>
    <dgm:cxn modelId="{22EDC7B5-4287-40D6-BA5D-F9A828E27C2D}" type="presOf" srcId="{EB7B2864-74CA-4302-986D-38A1939DF595}" destId="{42F9AF84-87B5-4362-A91D-F002E96C94E2}" srcOrd="0" destOrd="0" presId="urn:microsoft.com/office/officeart/2008/layout/VerticalCurvedList"/>
    <dgm:cxn modelId="{EF4162BD-E361-4036-93E2-65143A8BBEDD}" type="presOf" srcId="{44E339CC-69EB-4FA4-8916-0620A45CBEF8}" destId="{72EEC8F2-ADA3-4EEC-BE77-4CF93B4BF46A}" srcOrd="0" destOrd="0" presId="urn:microsoft.com/office/officeart/2008/layout/VerticalCurvedList"/>
    <dgm:cxn modelId="{810994CB-97BE-446E-B259-DE049E03454D}" type="presOf" srcId="{6CC53F05-805A-46C0-88B9-70058F1BB051}" destId="{F0C045E5-7668-47D3-A074-CD7B1900FC20}" srcOrd="0" destOrd="0" presId="urn:microsoft.com/office/officeart/2008/layout/VerticalCurvedList"/>
    <dgm:cxn modelId="{14F727DF-CBF2-469E-85E8-B9C2C6D1EF29}" srcId="{E42DB20F-74D7-4A79-A047-E4998F695A8E}" destId="{44E339CC-69EB-4FA4-8916-0620A45CBEF8}" srcOrd="2" destOrd="0" parTransId="{4474278B-3001-4620-9F9B-35B043576AB6}" sibTransId="{14A18AA4-C381-49E6-94D2-74C4378556AF}"/>
    <dgm:cxn modelId="{12EBBFF8-0424-4AA9-B627-BC11200B092E}" type="presOf" srcId="{0EEA9231-0836-44EA-ABB7-F242D7ACF00B}" destId="{CAACD098-C9A2-40AA-AE3C-00184A3A3558}" srcOrd="0" destOrd="0" presId="urn:microsoft.com/office/officeart/2008/layout/VerticalCurvedList"/>
    <dgm:cxn modelId="{7CFAE159-4B88-4895-8D9E-90EC25876B5C}" type="presParOf" srcId="{36EAC4A4-5A5C-46B5-B188-5AC05DDB0763}" destId="{A3860019-B3E7-4E4C-B746-242B34DB5E95}" srcOrd="0" destOrd="0" presId="urn:microsoft.com/office/officeart/2008/layout/VerticalCurvedList"/>
    <dgm:cxn modelId="{A350AFC1-6167-4A08-A7B3-9F4C4172B9C7}" type="presParOf" srcId="{A3860019-B3E7-4E4C-B746-242B34DB5E95}" destId="{F0B17A59-C080-4F55-A813-EA57A3DD8256}" srcOrd="0" destOrd="0" presId="urn:microsoft.com/office/officeart/2008/layout/VerticalCurvedList"/>
    <dgm:cxn modelId="{EEBF83F7-F069-4B13-83B8-58B1E124FA12}" type="presParOf" srcId="{F0B17A59-C080-4F55-A813-EA57A3DD8256}" destId="{416E37DD-7033-4942-9A9E-B12CC4FBFFC0}" srcOrd="0" destOrd="0" presId="urn:microsoft.com/office/officeart/2008/layout/VerticalCurvedList"/>
    <dgm:cxn modelId="{DC47833D-84E0-4C96-B2D3-1E38F4ADCE85}" type="presParOf" srcId="{F0B17A59-C080-4F55-A813-EA57A3DD8256}" destId="{42F9AF84-87B5-4362-A91D-F002E96C94E2}" srcOrd="1" destOrd="0" presId="urn:microsoft.com/office/officeart/2008/layout/VerticalCurvedList"/>
    <dgm:cxn modelId="{FE65A363-6274-4627-A844-EFB3C2D8E3CC}" type="presParOf" srcId="{F0B17A59-C080-4F55-A813-EA57A3DD8256}" destId="{3303A336-4D8E-4A88-A7F5-7C955963CB6C}" srcOrd="2" destOrd="0" presId="urn:microsoft.com/office/officeart/2008/layout/VerticalCurvedList"/>
    <dgm:cxn modelId="{75BC563A-DA8A-47BA-BF8D-9394D19926AC}" type="presParOf" srcId="{F0B17A59-C080-4F55-A813-EA57A3DD8256}" destId="{2FC71077-3D00-43C2-96A3-9A5D74E4DAED}" srcOrd="3" destOrd="0" presId="urn:microsoft.com/office/officeart/2008/layout/VerticalCurvedList"/>
    <dgm:cxn modelId="{14DA8451-5EC2-4FD6-95AD-A406DBC6F81D}" type="presParOf" srcId="{A3860019-B3E7-4E4C-B746-242B34DB5E95}" destId="{F0C045E5-7668-47D3-A074-CD7B1900FC20}" srcOrd="1" destOrd="0" presId="urn:microsoft.com/office/officeart/2008/layout/VerticalCurvedList"/>
    <dgm:cxn modelId="{ED78439C-32EB-45C1-8978-9A6119379A56}" type="presParOf" srcId="{A3860019-B3E7-4E4C-B746-242B34DB5E95}" destId="{4C4385FA-CEB7-4848-AB08-08D0973F82E9}" srcOrd="2" destOrd="0" presId="urn:microsoft.com/office/officeart/2008/layout/VerticalCurvedList"/>
    <dgm:cxn modelId="{2C0F88EA-A93E-4BD9-8C9B-2C0F2A72916B}" type="presParOf" srcId="{4C4385FA-CEB7-4848-AB08-08D0973F82E9}" destId="{48A57525-3ED5-4943-A300-69BAFE03107C}" srcOrd="0" destOrd="0" presId="urn:microsoft.com/office/officeart/2008/layout/VerticalCurvedList"/>
    <dgm:cxn modelId="{35C46C07-D441-46D2-89D9-26A375F03CFE}" type="presParOf" srcId="{A3860019-B3E7-4E4C-B746-242B34DB5E95}" destId="{8F9B10BF-0DEC-4E44-A1A9-F4F02AF00A91}" srcOrd="3" destOrd="0" presId="urn:microsoft.com/office/officeart/2008/layout/VerticalCurvedList"/>
    <dgm:cxn modelId="{D7F13113-EB4D-4C2C-9CD2-637A6BAD6DB7}" type="presParOf" srcId="{A3860019-B3E7-4E4C-B746-242B34DB5E95}" destId="{7DDE0D00-875E-499B-BA9D-B3E23B0D0B15}" srcOrd="4" destOrd="0" presId="urn:microsoft.com/office/officeart/2008/layout/VerticalCurvedList"/>
    <dgm:cxn modelId="{1B43F899-3CA9-495D-86A8-943B72C326BC}" type="presParOf" srcId="{7DDE0D00-875E-499B-BA9D-B3E23B0D0B15}" destId="{CA4031D7-1BB9-4393-A420-D276477A86DD}" srcOrd="0" destOrd="0" presId="urn:microsoft.com/office/officeart/2008/layout/VerticalCurvedList"/>
    <dgm:cxn modelId="{5A837146-7377-4EF0-8E2B-7CA6CB33EA0E}" type="presParOf" srcId="{A3860019-B3E7-4E4C-B746-242B34DB5E95}" destId="{72EEC8F2-ADA3-4EEC-BE77-4CF93B4BF46A}" srcOrd="5" destOrd="0" presId="urn:microsoft.com/office/officeart/2008/layout/VerticalCurvedList"/>
    <dgm:cxn modelId="{3810352C-FE3A-4D57-AC5F-147BF87687A4}" type="presParOf" srcId="{A3860019-B3E7-4E4C-B746-242B34DB5E95}" destId="{BC5EFC3C-1FB0-4639-84C5-948792D63815}" srcOrd="6" destOrd="0" presId="urn:microsoft.com/office/officeart/2008/layout/VerticalCurvedList"/>
    <dgm:cxn modelId="{BD4E4F0F-5545-42E8-BBB6-0FF4909C780D}" type="presParOf" srcId="{BC5EFC3C-1FB0-4639-84C5-948792D63815}" destId="{DCB4A651-A405-41AC-B570-D06CA9159AE0}" srcOrd="0" destOrd="0" presId="urn:microsoft.com/office/officeart/2008/layout/VerticalCurvedList"/>
    <dgm:cxn modelId="{98D1655E-1D6D-44B4-AF6D-A340B65DF2E7}" type="presParOf" srcId="{A3860019-B3E7-4E4C-B746-242B34DB5E95}" destId="{CAACD098-C9A2-40AA-AE3C-00184A3A3558}" srcOrd="7" destOrd="0" presId="urn:microsoft.com/office/officeart/2008/layout/VerticalCurvedList"/>
    <dgm:cxn modelId="{D4F875C6-A90C-46C6-9894-0F0C989C40DD}" type="presParOf" srcId="{A3860019-B3E7-4E4C-B746-242B34DB5E95}" destId="{01D2FB3D-DE71-415A-8206-C87795B7DED6}" srcOrd="8" destOrd="0" presId="urn:microsoft.com/office/officeart/2008/layout/VerticalCurvedList"/>
    <dgm:cxn modelId="{E9F0A9A6-5242-4A23-9371-5F6D1B03BFD0}" type="presParOf" srcId="{01D2FB3D-DE71-415A-8206-C87795B7DED6}" destId="{7B47F511-E6B8-42B9-A60B-F796164BDA79}" srcOrd="0" destOrd="0" presId="urn:microsoft.com/office/officeart/2008/layout/VerticalCurvedList"/>
    <dgm:cxn modelId="{B8145363-F562-432B-8917-7868F1A122DA}" type="presParOf" srcId="{A3860019-B3E7-4E4C-B746-242B34DB5E95}" destId="{08007441-A993-409A-AE5F-8FE7F7799122}" srcOrd="9" destOrd="0" presId="urn:microsoft.com/office/officeart/2008/layout/VerticalCurvedList"/>
    <dgm:cxn modelId="{2E9B3DC7-8249-4F57-909F-F28762EDFA5F}" type="presParOf" srcId="{A3860019-B3E7-4E4C-B746-242B34DB5E95}" destId="{71082515-B920-4E90-B367-DD31FCEA6E40}" srcOrd="10" destOrd="0" presId="urn:microsoft.com/office/officeart/2008/layout/VerticalCurvedList"/>
    <dgm:cxn modelId="{F6C44443-4049-4391-87C8-2570CC76CBC9}" type="presParOf" srcId="{71082515-B920-4E90-B367-DD31FCEA6E40}" destId="{DC56B8B2-1CB5-46F1-812A-A4BFCD12DD33}" srcOrd="0" destOrd="0" presId="urn:microsoft.com/office/officeart/2008/layout/VerticalCurvedList"/>
    <dgm:cxn modelId="{0FFF9C2C-5EEC-4764-96EC-98EAFA8C0EC3}" type="presParOf" srcId="{A3860019-B3E7-4E4C-B746-242B34DB5E95}" destId="{78B05BC1-F4C4-4671-B424-34F461A6A8FD}" srcOrd="11" destOrd="0" presId="urn:microsoft.com/office/officeart/2008/layout/VerticalCurvedList"/>
    <dgm:cxn modelId="{AC6AF77E-EEC4-48B7-B7AB-AA992A8797B1}" type="presParOf" srcId="{A3860019-B3E7-4E4C-B746-242B34DB5E95}" destId="{3B9094C3-3B5D-4338-8B84-21FA73789509}" srcOrd="12" destOrd="0" presId="urn:microsoft.com/office/officeart/2008/layout/VerticalCurvedList"/>
    <dgm:cxn modelId="{D257E9A0-6EC5-4E05-BDE7-50F4BFC1769E}" type="presParOf" srcId="{3B9094C3-3B5D-4338-8B84-21FA73789509}" destId="{B6CF4C5E-10E8-4EBC-88BE-70E926FC07C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9AF84-87B5-4362-A91D-F002E96C94E2}">
      <dsp:nvSpPr>
        <dsp:cNvPr id="0" name=""/>
        <dsp:cNvSpPr/>
      </dsp:nvSpPr>
      <dsp:spPr>
        <a:xfrm>
          <a:off x="-4530135" y="-694647"/>
          <a:ext cx="5396550" cy="5396550"/>
        </a:xfrm>
        <a:prstGeom prst="blockArc">
          <a:avLst>
            <a:gd name="adj1" fmla="val 18900000"/>
            <a:gd name="adj2" fmla="val 2700000"/>
            <a:gd name="adj3" fmla="val 400"/>
          </a:avLst>
        </a:pr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045E5-7668-47D3-A074-CD7B1900FC20}">
      <dsp:nvSpPr>
        <dsp:cNvPr id="0" name=""/>
        <dsp:cNvSpPr/>
      </dsp:nvSpPr>
      <dsp:spPr>
        <a:xfrm>
          <a:off x="323593" y="211022"/>
          <a:ext cx="7749057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Introduction du nouveau plan comptable 2023</a:t>
          </a:r>
          <a:endParaRPr lang="de-DE" sz="2300" kern="1200" dirty="0"/>
        </a:p>
      </dsp:txBody>
      <dsp:txXfrm>
        <a:off x="323593" y="211022"/>
        <a:ext cx="7749057" cy="421883"/>
      </dsp:txXfrm>
    </dsp:sp>
    <dsp:sp modelId="{48A57525-3ED5-4943-A300-69BAFE03107C}">
      <dsp:nvSpPr>
        <dsp:cNvPr id="0" name=""/>
        <dsp:cNvSpPr/>
      </dsp:nvSpPr>
      <dsp:spPr>
        <a:xfrm>
          <a:off x="59916" y="158286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9B10BF-0DEC-4E44-A1A9-F4F02AF00A91}">
      <dsp:nvSpPr>
        <dsp:cNvPr id="0" name=""/>
        <dsp:cNvSpPr/>
      </dsp:nvSpPr>
      <dsp:spPr>
        <a:xfrm>
          <a:off x="670622" y="843767"/>
          <a:ext cx="7402029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Aperçu des étapes de travail</a:t>
          </a:r>
          <a:endParaRPr lang="de-DE" sz="2300" kern="1200" dirty="0"/>
        </a:p>
      </dsp:txBody>
      <dsp:txXfrm>
        <a:off x="670622" y="843767"/>
        <a:ext cx="7402029" cy="421883"/>
      </dsp:txXfrm>
    </dsp:sp>
    <dsp:sp modelId="{CA4031D7-1BB9-4393-A420-D276477A86DD}">
      <dsp:nvSpPr>
        <dsp:cNvPr id="0" name=""/>
        <dsp:cNvSpPr/>
      </dsp:nvSpPr>
      <dsp:spPr>
        <a:xfrm>
          <a:off x="406944" y="791032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EC8F2-ADA3-4EEC-BE77-4CF93B4BF46A}">
      <dsp:nvSpPr>
        <dsp:cNvPr id="0" name=""/>
        <dsp:cNvSpPr/>
      </dsp:nvSpPr>
      <dsp:spPr>
        <a:xfrm>
          <a:off x="829309" y="1476513"/>
          <a:ext cx="7243342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Qu'est-ce qui est fait ?</a:t>
          </a:r>
          <a:endParaRPr lang="de-DE" sz="2300" kern="1200" dirty="0"/>
        </a:p>
      </dsp:txBody>
      <dsp:txXfrm>
        <a:off x="829309" y="1476513"/>
        <a:ext cx="7243342" cy="421883"/>
      </dsp:txXfrm>
    </dsp:sp>
    <dsp:sp modelId="{DCB4A651-A405-41AC-B570-D06CA9159AE0}">
      <dsp:nvSpPr>
        <dsp:cNvPr id="0" name=""/>
        <dsp:cNvSpPr/>
      </dsp:nvSpPr>
      <dsp:spPr>
        <a:xfrm>
          <a:off x="565632" y="1423777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ACD098-C9A2-40AA-AE3C-00184A3A3558}">
      <dsp:nvSpPr>
        <dsp:cNvPr id="0" name=""/>
        <dsp:cNvSpPr/>
      </dsp:nvSpPr>
      <dsp:spPr>
        <a:xfrm>
          <a:off x="829309" y="2108858"/>
          <a:ext cx="7243342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Qu'est-ce qui est ouvert ?</a:t>
          </a:r>
          <a:endParaRPr lang="de-DE" sz="2300" kern="1200" dirty="0"/>
        </a:p>
      </dsp:txBody>
      <dsp:txXfrm>
        <a:off x="829309" y="2108858"/>
        <a:ext cx="7243342" cy="421883"/>
      </dsp:txXfrm>
    </dsp:sp>
    <dsp:sp modelId="{7B47F511-E6B8-42B9-A60B-F796164BDA79}">
      <dsp:nvSpPr>
        <dsp:cNvPr id="0" name=""/>
        <dsp:cNvSpPr/>
      </dsp:nvSpPr>
      <dsp:spPr>
        <a:xfrm>
          <a:off x="565632" y="2056122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07441-A993-409A-AE5F-8FE7F7799122}">
      <dsp:nvSpPr>
        <dsp:cNvPr id="0" name=""/>
        <dsp:cNvSpPr/>
      </dsp:nvSpPr>
      <dsp:spPr>
        <a:xfrm>
          <a:off x="670622" y="2741603"/>
          <a:ext cx="7402029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300" kern="1200" dirty="0"/>
            <a:t>Les prochaines étapes : Qui fait quoi ?</a:t>
          </a:r>
          <a:endParaRPr lang="de-DE" sz="2300" kern="1200" dirty="0"/>
        </a:p>
      </dsp:txBody>
      <dsp:txXfrm>
        <a:off x="670622" y="2741603"/>
        <a:ext cx="7402029" cy="421883"/>
      </dsp:txXfrm>
    </dsp:sp>
    <dsp:sp modelId="{DC56B8B2-1CB5-46F1-812A-A4BFCD12DD33}">
      <dsp:nvSpPr>
        <dsp:cNvPr id="0" name=""/>
        <dsp:cNvSpPr/>
      </dsp:nvSpPr>
      <dsp:spPr>
        <a:xfrm>
          <a:off x="406944" y="2688868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05BC1-F4C4-4671-B424-34F461A6A8FD}">
      <dsp:nvSpPr>
        <dsp:cNvPr id="0" name=""/>
        <dsp:cNvSpPr/>
      </dsp:nvSpPr>
      <dsp:spPr>
        <a:xfrm>
          <a:off x="323593" y="3374349"/>
          <a:ext cx="7749057" cy="42188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48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300" kern="1200" dirty="0"/>
            <a:t>Questions ?</a:t>
          </a:r>
        </a:p>
      </dsp:txBody>
      <dsp:txXfrm>
        <a:off x="323593" y="3374349"/>
        <a:ext cx="7749057" cy="421883"/>
      </dsp:txXfrm>
    </dsp:sp>
    <dsp:sp modelId="{B6CF4C5E-10E8-4EBC-88BE-70E926FC07C2}">
      <dsp:nvSpPr>
        <dsp:cNvPr id="0" name=""/>
        <dsp:cNvSpPr/>
      </dsp:nvSpPr>
      <dsp:spPr>
        <a:xfrm>
          <a:off x="59916" y="3321613"/>
          <a:ext cx="527354" cy="527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sz="10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4A100-ADA8-40D8-9833-2B6F6E1407FF}" type="datetimeFigureOut">
              <a:rPr lang="de-DE" sz="1000" smtClean="0"/>
              <a:t>30.11.2022</a:t>
            </a:fld>
            <a:endParaRPr lang="de-DE" sz="100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sz="100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1BF972-34A1-48A3-9669-6D737DCAFFF5}" type="slidenum">
              <a:rPr lang="de-DE" sz="1000" smtClean="0"/>
              <a:t>‹Nr.›</a:t>
            </a:fld>
            <a:endParaRPr lang="de-DE" sz="1000"/>
          </a:p>
        </p:txBody>
      </p:sp>
    </p:spTree>
    <p:extLst>
      <p:ext uri="{BB962C8B-B14F-4D97-AF65-F5344CB8AC3E}">
        <p14:creationId xmlns:p14="http://schemas.microsoft.com/office/powerpoint/2010/main" val="2106106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gray"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981D06A-F6D1-479A-A566-715A0CE36CD1}" type="datetimeFigureOut">
              <a:rPr lang="de-DE" smtClean="0"/>
              <a:pPr/>
              <a:t>30.11.2022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82588" y="685800"/>
            <a:ext cx="6092825" cy="3429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382587" y="4343400"/>
            <a:ext cx="6092825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gray"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gray"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EB3C7298-7484-406B-A720-81854D6B4D4D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0945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Bef>
        <a:spcPts val="0"/>
      </a:spcBef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0" indent="0" algn="l" defTabSz="914400" rtl="0" eaLnBrk="1" latinLnBrk="0" hangingPunct="1">
      <a:spcBef>
        <a:spcPts val="0"/>
      </a:spcBef>
      <a:spcAft>
        <a:spcPts val="60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171450" indent="-171450" algn="l" defTabSz="914400" rtl="0" eaLnBrk="1" latinLnBrk="0" hangingPunct="1">
      <a:spcBef>
        <a:spcPts val="0"/>
      </a:spcBef>
      <a:spcAft>
        <a:spcPts val="600"/>
      </a:spcAft>
      <a:buClr>
        <a:schemeClr val="accent2"/>
      </a:buClr>
      <a:buFont typeface="Helvetica Neue" panose="02000A03050000020004" pitchFamily="2" charset="0"/>
      <a:buChar char="+"/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Die Titelfolie bereits während der Einwahl der Teilnehmer anzeigen, in dem die Bildschirmübertragung gestartet und dann sofort pausiert wird!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6411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37869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9641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56570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4114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8076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729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2798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6614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5243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466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Bei 3 oder 4 Referenten andere Layout-Vorlage auswählen!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3096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0231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52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131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8117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200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4364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092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7298-7484-406B-A720-81854D6B4D4D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524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23"/>
            <a:ext cx="12190413" cy="685275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693738" y="2970210"/>
            <a:ext cx="10798968" cy="1431923"/>
          </a:xfrm>
          <a:prstGeom prst="rect">
            <a:avLst/>
          </a:prstGeom>
        </p:spPr>
        <p:txBody>
          <a:bodyPr/>
          <a:lstStyle>
            <a:lvl1pPr algn="ctr">
              <a:defRPr sz="4800" b="1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693738" y="1311989"/>
            <a:ext cx="10801350" cy="1341782"/>
          </a:xfrm>
          <a:prstGeom prst="rect">
            <a:avLst/>
          </a:prstGeom>
        </p:spPr>
        <p:txBody>
          <a:bodyPr anchor="b"/>
          <a:lstStyle>
            <a:lvl1pPr marL="0" indent="0" algn="ctr">
              <a:spcAft>
                <a:spcPts val="0"/>
              </a:spcAft>
              <a:buNone/>
              <a:defRPr sz="2800" b="0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09700" y="5041900"/>
            <a:ext cx="8802688" cy="3932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Name Referent | Funktion </a:t>
            </a:r>
          </a:p>
          <a:p>
            <a:pPr lvl="0"/>
            <a:endParaRPr lang="de-DE" dirty="0"/>
          </a:p>
        </p:txBody>
      </p:sp>
      <p:sp>
        <p:nvSpPr>
          <p:cNvPr id="45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9700" y="5587525"/>
            <a:ext cx="8802688" cy="3932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de-DE" dirty="0"/>
              <a:t>Anlass | Datum</a:t>
            </a:r>
          </a:p>
          <a:p>
            <a:pPr lvl="0"/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2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ächiges dunk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41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98" y="3791808"/>
            <a:ext cx="5553064" cy="1865327"/>
          </a:xfrm>
          <a:prstGeom prst="rect">
            <a:avLst/>
          </a:prstGeom>
          <a:solidFill>
            <a:srgbClr val="D9D9D9">
              <a:alpha val="67059"/>
            </a:srgbClr>
          </a:solidFill>
        </p:spPr>
        <p:txBody>
          <a:bodyPr lIns="180000" tIns="180000" rIns="180000" bIns="180000" anchor="ctr"/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92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922804"/>
            <a:ext cx="5250859" cy="437927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8" hasCustomPrompt="1"/>
          </p:nvPr>
        </p:nvSpPr>
        <p:spPr>
          <a:xfrm>
            <a:off x="6262028" y="1922804"/>
            <a:ext cx="5250859" cy="4379272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6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6"/>
          </p:nvPr>
        </p:nvSpPr>
        <p:spPr bwMode="gray">
          <a:xfrm>
            <a:off x="6239669" y="1924340"/>
            <a:ext cx="5255419" cy="4442258"/>
          </a:xfrm>
          <a:prstGeom prst="rect">
            <a:avLst/>
          </a:prstGeom>
        </p:spPr>
        <p:txBody>
          <a:bodyPr tIns="0" bIns="540000" anchor="ctr"/>
          <a:lstStyle>
            <a:lvl1pPr algn="ctr">
              <a:defRPr sz="1000" b="0" i="0">
                <a:solidFill>
                  <a:schemeClr val="tx1"/>
                </a:solidFill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8" y="1922804"/>
            <a:ext cx="5250859" cy="4378079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962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391" y="2477308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1032022" y="2894948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2168975" y="2744880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2168975" y="3191551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679" y="4270293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37" name="Bildplatzhalter 23"/>
          <p:cNvSpPr>
            <a:spLocks noGrp="1"/>
          </p:cNvSpPr>
          <p:nvPr>
            <p:ph type="pic" sz="quarter" idx="41" hasCustomPrompt="1"/>
          </p:nvPr>
        </p:nvSpPr>
        <p:spPr>
          <a:xfrm>
            <a:off x="1032310" y="4687933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0" name="Textplatzhalter 28"/>
          <p:cNvSpPr>
            <a:spLocks noGrp="1"/>
          </p:cNvSpPr>
          <p:nvPr>
            <p:ph type="body" sz="quarter" idx="42" hasCustomPrompt="1"/>
          </p:nvPr>
        </p:nvSpPr>
        <p:spPr>
          <a:xfrm>
            <a:off x="2169263" y="4537865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43"/>
          </p:nvPr>
        </p:nvSpPr>
        <p:spPr>
          <a:xfrm>
            <a:off x="2169263" y="4984536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6092014" y="2477308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53" name="Bildplatzhalter 23"/>
          <p:cNvSpPr>
            <a:spLocks noGrp="1"/>
          </p:cNvSpPr>
          <p:nvPr>
            <p:ph type="pic" sz="quarter" idx="44" hasCustomPrompt="1"/>
          </p:nvPr>
        </p:nvSpPr>
        <p:spPr>
          <a:xfrm>
            <a:off x="6423645" y="2894948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54" name="Textplatzhalter 28"/>
          <p:cNvSpPr>
            <a:spLocks noGrp="1"/>
          </p:cNvSpPr>
          <p:nvPr>
            <p:ph type="body" sz="quarter" idx="45" hasCustomPrompt="1"/>
          </p:nvPr>
        </p:nvSpPr>
        <p:spPr>
          <a:xfrm>
            <a:off x="7560598" y="2744880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5" name="Textplatzhalter 6"/>
          <p:cNvSpPr>
            <a:spLocks noGrp="1"/>
          </p:cNvSpPr>
          <p:nvPr>
            <p:ph type="body" sz="quarter" idx="46"/>
          </p:nvPr>
        </p:nvSpPr>
        <p:spPr>
          <a:xfrm>
            <a:off x="7560598" y="3191551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6092014" y="4270293"/>
            <a:ext cx="5238935" cy="165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57" name="Bildplatzhalter 23"/>
          <p:cNvSpPr>
            <a:spLocks noGrp="1"/>
          </p:cNvSpPr>
          <p:nvPr>
            <p:ph type="pic" sz="quarter" idx="47" hasCustomPrompt="1"/>
          </p:nvPr>
        </p:nvSpPr>
        <p:spPr>
          <a:xfrm>
            <a:off x="6423645" y="4687933"/>
            <a:ext cx="865144" cy="873751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58" name="Textplatzhalter 28"/>
          <p:cNvSpPr>
            <a:spLocks noGrp="1"/>
          </p:cNvSpPr>
          <p:nvPr>
            <p:ph type="body" sz="quarter" idx="48" hasCustomPrompt="1"/>
          </p:nvPr>
        </p:nvSpPr>
        <p:spPr>
          <a:xfrm>
            <a:off x="7560598" y="4537865"/>
            <a:ext cx="3394336" cy="32475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cap="all" baseline="0" dirty="0">
                <a:solidFill>
                  <a:schemeClr val="accent5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59" name="Textplatzhalter 6"/>
          <p:cNvSpPr>
            <a:spLocks noGrp="1"/>
          </p:cNvSpPr>
          <p:nvPr>
            <p:ph type="body" sz="quarter" idx="49"/>
          </p:nvPr>
        </p:nvSpPr>
        <p:spPr>
          <a:xfrm>
            <a:off x="7560598" y="4984536"/>
            <a:ext cx="3394336" cy="773701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accent5"/>
              </a:buClr>
              <a:buFont typeface="Arial" panose="020B0604020202020204" pitchFamily="34" charset="0"/>
              <a:buNone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065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115" y="4716339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2798706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3210" y="3770342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2798706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0B5894-2507-D04E-80EF-C9C10B7AE680}"/>
              </a:ext>
            </a:extLst>
          </p:cNvPr>
          <p:cNvSpPr/>
          <p:nvPr userDrawn="1"/>
        </p:nvSpPr>
        <p:spPr>
          <a:xfrm>
            <a:off x="5757332" y="3770342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332" y="4716339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238702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3201794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>
            <a:extLst>
              <a:ext uri="{FF2B5EF4-FFF2-40B4-BE49-F238E27FC236}">
                <a16:creationId xmlns:a16="http://schemas.microsoft.com/office/drawing/2014/main" id="{9B77A34C-AF12-A840-9215-DF5F4DCB3B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4181974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5110875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60268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2871064"/>
            <a:ext cx="2080988" cy="61709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39"/>
          <p:cNvSpPr>
            <a:spLocks noGrp="1"/>
          </p:cNvSpPr>
          <p:nvPr>
            <p:ph type="body" sz="quarter" idx="16"/>
          </p:nvPr>
        </p:nvSpPr>
        <p:spPr>
          <a:xfrm>
            <a:off x="3103810" y="3862699"/>
            <a:ext cx="2105623" cy="60564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355" y="4814330"/>
            <a:ext cx="2089883" cy="6037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62233" y="5682233"/>
            <a:ext cx="2211207" cy="7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66618" y="5682233"/>
            <a:ext cx="5765995" cy="792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39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71534" y="6075128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platzhalter 39"/>
          <p:cNvSpPr>
            <a:spLocks noGrp="1"/>
          </p:cNvSpPr>
          <p:nvPr>
            <p:ph type="body" sz="quarter" idx="22"/>
          </p:nvPr>
        </p:nvSpPr>
        <p:spPr>
          <a:xfrm>
            <a:off x="3119473" y="5787128"/>
            <a:ext cx="2096729" cy="607594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3"/>
            <a:ext cx="5350764" cy="6254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2881777"/>
            <a:ext cx="5350764" cy="64020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5888767" y="3862699"/>
            <a:ext cx="5350764" cy="60564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8767" y="4814329"/>
            <a:ext cx="5350764" cy="6037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Textplatzhalter 7"/>
          <p:cNvSpPr>
            <a:spLocks noGrp="1"/>
          </p:cNvSpPr>
          <p:nvPr>
            <p:ph type="body" sz="quarter" idx="33"/>
          </p:nvPr>
        </p:nvSpPr>
        <p:spPr>
          <a:xfrm>
            <a:off x="5888767" y="5710737"/>
            <a:ext cx="5350764" cy="68398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687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451" y="5393389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3020898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3210" y="4206179"/>
            <a:ext cx="2211207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3020898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50B5894-2507-D04E-80EF-C9C10B7AE680}"/>
              </a:ext>
            </a:extLst>
          </p:cNvPr>
          <p:cNvSpPr/>
          <p:nvPr userDrawn="1"/>
        </p:nvSpPr>
        <p:spPr>
          <a:xfrm>
            <a:off x="5757332" y="4206179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668" y="5393389"/>
            <a:ext cx="5765995" cy="1080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401073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3560722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18">
            <a:extLst>
              <a:ext uri="{FF2B5EF4-FFF2-40B4-BE49-F238E27FC236}">
                <a16:creationId xmlns:a16="http://schemas.microsoft.com/office/drawing/2014/main" id="{9B77A34C-AF12-A840-9215-DF5F4DCB3BAB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4780183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752" y="5941747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88245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3144532"/>
            <a:ext cx="2080988" cy="8549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Textplatzhalter 39"/>
          <p:cNvSpPr>
            <a:spLocks noGrp="1"/>
          </p:cNvSpPr>
          <p:nvPr>
            <p:ph type="body" sz="quarter" idx="16"/>
          </p:nvPr>
        </p:nvSpPr>
        <p:spPr>
          <a:xfrm>
            <a:off x="3103810" y="4307080"/>
            <a:ext cx="2105623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691" y="5494946"/>
            <a:ext cx="2089883" cy="88215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3"/>
            <a:ext cx="5350764" cy="89485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3118858"/>
            <a:ext cx="5350764" cy="88057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9" name="Textplatzhalter 7"/>
          <p:cNvSpPr>
            <a:spLocks noGrp="1"/>
          </p:cNvSpPr>
          <p:nvPr>
            <p:ph type="body" sz="quarter" idx="31"/>
          </p:nvPr>
        </p:nvSpPr>
        <p:spPr>
          <a:xfrm>
            <a:off x="5888767" y="4304141"/>
            <a:ext cx="5350764" cy="88600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9103" y="5489422"/>
            <a:ext cx="5350764" cy="8876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5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755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hteck 44">
            <a:extLst>
              <a:ext uri="{FF2B5EF4-FFF2-40B4-BE49-F238E27FC236}">
                <a16:creationId xmlns:a16="http://schemas.microsoft.com/office/drawing/2014/main" id="{4C7AC815-45DD-E844-AD1B-23C3D0B60705}"/>
              </a:ext>
            </a:extLst>
          </p:cNvPr>
          <p:cNvSpPr/>
          <p:nvPr userDrawn="1"/>
        </p:nvSpPr>
        <p:spPr>
          <a:xfrm>
            <a:off x="3055451" y="4991735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36225C6-4515-4247-951A-A91CE45DF5C1}"/>
              </a:ext>
            </a:extLst>
          </p:cNvPr>
          <p:cNvSpPr/>
          <p:nvPr userDrawn="1"/>
        </p:nvSpPr>
        <p:spPr>
          <a:xfrm>
            <a:off x="5757332" y="1835614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4F08E41-F295-6E48-9DAA-118217F84B8E}"/>
              </a:ext>
            </a:extLst>
          </p:cNvPr>
          <p:cNvSpPr/>
          <p:nvPr userDrawn="1"/>
        </p:nvSpPr>
        <p:spPr>
          <a:xfrm>
            <a:off x="700679" y="1828799"/>
            <a:ext cx="2259658" cy="4650845"/>
          </a:xfrm>
          <a:prstGeom prst="rect">
            <a:avLst/>
          </a:prstGeom>
          <a:solidFill>
            <a:srgbClr val="2229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1B71CF-0D91-9C42-ADE1-C72F09380ADA}"/>
              </a:ext>
            </a:extLst>
          </p:cNvPr>
          <p:cNvSpPr/>
          <p:nvPr userDrawn="1"/>
        </p:nvSpPr>
        <p:spPr>
          <a:xfrm>
            <a:off x="3053210" y="1835614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CF6C913-86E3-8A44-A98D-D371034E31F1}"/>
              </a:ext>
            </a:extLst>
          </p:cNvPr>
          <p:cNvSpPr/>
          <p:nvPr userDrawn="1"/>
        </p:nvSpPr>
        <p:spPr>
          <a:xfrm>
            <a:off x="3053210" y="3422551"/>
            <a:ext cx="2211207" cy="147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4D65959-613D-BF44-B6ED-23EDF9A77D6B}"/>
              </a:ext>
            </a:extLst>
          </p:cNvPr>
          <p:cNvSpPr/>
          <p:nvPr userDrawn="1"/>
        </p:nvSpPr>
        <p:spPr>
          <a:xfrm>
            <a:off x="5757332" y="3422551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72A182D9-5D3F-3347-8175-A5EC41876BD3}"/>
              </a:ext>
            </a:extLst>
          </p:cNvPr>
          <p:cNvSpPr/>
          <p:nvPr userDrawn="1"/>
        </p:nvSpPr>
        <p:spPr>
          <a:xfrm>
            <a:off x="5757668" y="4991735"/>
            <a:ext cx="5765995" cy="1476000"/>
          </a:xfrm>
          <a:prstGeom prst="rect">
            <a:avLst/>
          </a:prstGeom>
          <a:solidFill>
            <a:schemeClr val="accent3">
              <a:alpha val="40000"/>
            </a:schemeClr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cxnSp>
        <p:nvCxnSpPr>
          <p:cNvPr id="21" name="Gerade Verbindung 16">
            <a:extLst>
              <a:ext uri="{FF2B5EF4-FFF2-40B4-BE49-F238E27FC236}">
                <a16:creationId xmlns:a16="http://schemas.microsoft.com/office/drawing/2014/main" id="{26709F04-F583-DB40-954B-0868FC877D7E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7" y="2606175"/>
            <a:ext cx="492915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17">
            <a:extLst>
              <a:ext uri="{FF2B5EF4-FFF2-40B4-BE49-F238E27FC236}">
                <a16:creationId xmlns:a16="http://schemas.microsoft.com/office/drawing/2014/main" id="{9A2CBB7C-9EBE-A746-BC08-89A997723B90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416" y="4167473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19">
            <a:extLst>
              <a:ext uri="{FF2B5EF4-FFF2-40B4-BE49-F238E27FC236}">
                <a16:creationId xmlns:a16="http://schemas.microsoft.com/office/drawing/2014/main" id="{DA145D9E-D9E5-DA42-8C36-804786F4B4B3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264752" y="5762285"/>
            <a:ext cx="492916" cy="0"/>
          </a:xfrm>
          <a:prstGeom prst="line">
            <a:avLst/>
          </a:prstGeom>
          <a:ln w="6350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platzhalter 37"/>
          <p:cNvSpPr>
            <a:spLocks noGrp="1"/>
          </p:cNvSpPr>
          <p:nvPr>
            <p:ph type="body" sz="quarter" idx="13"/>
          </p:nvPr>
        </p:nvSpPr>
        <p:spPr>
          <a:xfrm>
            <a:off x="1127245" y="2031950"/>
            <a:ext cx="1406525" cy="4302950"/>
          </a:xfrm>
          <a:prstGeom prst="rect">
            <a:avLst/>
          </a:prstGeom>
        </p:spPr>
        <p:txBody>
          <a:bodyPr anchor="ctr"/>
          <a:lstStyle>
            <a:lvl1pPr algn="ctr">
              <a:defRPr sz="2400" cap="all" baseline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1" name="Textplatzhalter 39"/>
          <p:cNvSpPr>
            <a:spLocks noGrp="1"/>
          </p:cNvSpPr>
          <p:nvPr>
            <p:ph type="body" sz="quarter" idx="14"/>
          </p:nvPr>
        </p:nvSpPr>
        <p:spPr>
          <a:xfrm>
            <a:off x="3105509" y="1922804"/>
            <a:ext cx="2096730" cy="1307506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2" name="Textplatzhalter 39"/>
          <p:cNvSpPr>
            <a:spLocks noGrp="1"/>
          </p:cNvSpPr>
          <p:nvPr>
            <p:ph type="body" sz="quarter" idx="15"/>
          </p:nvPr>
        </p:nvSpPr>
        <p:spPr>
          <a:xfrm>
            <a:off x="3121251" y="3546184"/>
            <a:ext cx="2080988" cy="126509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39"/>
          <p:cNvSpPr>
            <a:spLocks noGrp="1"/>
          </p:cNvSpPr>
          <p:nvPr>
            <p:ph type="body" sz="quarter" idx="17"/>
          </p:nvPr>
        </p:nvSpPr>
        <p:spPr>
          <a:xfrm>
            <a:off x="3112691" y="5093292"/>
            <a:ext cx="2089883" cy="130750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lang="de-DE" sz="1600" b="1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9"/>
          </p:nvPr>
        </p:nvSpPr>
        <p:spPr>
          <a:xfrm>
            <a:off x="5910261" y="1922802"/>
            <a:ext cx="5350764" cy="130750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8" name="Textplatzhalter 7"/>
          <p:cNvSpPr>
            <a:spLocks noGrp="1"/>
          </p:cNvSpPr>
          <p:nvPr>
            <p:ph type="body" sz="quarter" idx="30"/>
          </p:nvPr>
        </p:nvSpPr>
        <p:spPr>
          <a:xfrm>
            <a:off x="5910261" y="3520511"/>
            <a:ext cx="5350764" cy="12907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0" name="Textplatzhalter 7"/>
          <p:cNvSpPr>
            <a:spLocks noGrp="1"/>
          </p:cNvSpPr>
          <p:nvPr>
            <p:ph type="body" sz="quarter" idx="32"/>
          </p:nvPr>
        </p:nvSpPr>
        <p:spPr>
          <a:xfrm>
            <a:off x="5889103" y="5087768"/>
            <a:ext cx="5350764" cy="1313032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+"/>
              <a:tabLst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7" name="Textplatzhalter 2"/>
          <p:cNvSpPr>
            <a:spLocks noGrp="1"/>
          </p:cNvSpPr>
          <p:nvPr>
            <p:ph type="body" sz="quarter" idx="34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55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936D0510-E6BB-8746-88B9-C0CC6B4D3AB5}"/>
              </a:ext>
            </a:extLst>
          </p:cNvPr>
          <p:cNvSpPr/>
          <p:nvPr userDrawn="1"/>
        </p:nvSpPr>
        <p:spPr>
          <a:xfrm>
            <a:off x="700392" y="1998740"/>
            <a:ext cx="3159227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38AFF41-88FA-B446-8B8D-9D84E27171F3}"/>
              </a:ext>
            </a:extLst>
          </p:cNvPr>
          <p:cNvSpPr/>
          <p:nvPr userDrawn="1"/>
        </p:nvSpPr>
        <p:spPr>
          <a:xfrm>
            <a:off x="4362125" y="1998740"/>
            <a:ext cx="3155549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085D6E2-D94E-1642-9DDF-3D8EBA8A51C8}"/>
              </a:ext>
            </a:extLst>
          </p:cNvPr>
          <p:cNvSpPr/>
          <p:nvPr userDrawn="1"/>
        </p:nvSpPr>
        <p:spPr>
          <a:xfrm>
            <a:off x="8020179" y="1998741"/>
            <a:ext cx="3160503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91D98D1-5129-4645-8D10-5C54F6226252}"/>
              </a:ext>
            </a:extLst>
          </p:cNvPr>
          <p:cNvSpPr/>
          <p:nvPr userDrawn="1"/>
        </p:nvSpPr>
        <p:spPr>
          <a:xfrm>
            <a:off x="700392" y="4016812"/>
            <a:ext cx="3152574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DC8382A-E247-CF4A-99AA-03DF86F04380}"/>
              </a:ext>
            </a:extLst>
          </p:cNvPr>
          <p:cNvSpPr/>
          <p:nvPr userDrawn="1"/>
        </p:nvSpPr>
        <p:spPr>
          <a:xfrm>
            <a:off x="4362125" y="4016812"/>
            <a:ext cx="3155549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3245383" y="211081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50" y="221927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2" name="Bildplatzhalter 23"/>
          <p:cNvSpPr>
            <a:spLocks noGrp="1"/>
          </p:cNvSpPr>
          <p:nvPr>
            <p:ph type="pic" sz="quarter" idx="19" hasCustomPrompt="1"/>
          </p:nvPr>
        </p:nvSpPr>
        <p:spPr>
          <a:xfrm>
            <a:off x="6899311" y="2123836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534978" y="2232291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5" name="Bildplatzhalter 23"/>
          <p:cNvSpPr>
            <a:spLocks noGrp="1"/>
          </p:cNvSpPr>
          <p:nvPr>
            <p:ph type="pic" sz="quarter" idx="22" hasCustomPrompt="1"/>
          </p:nvPr>
        </p:nvSpPr>
        <p:spPr>
          <a:xfrm>
            <a:off x="10537723" y="2123836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6" name="Textplatzhalt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8173390" y="2232291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Bildplatzhalt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245370" y="414282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9" name="Textplatzhalt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81037" y="425127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Bildplatzhalter 23"/>
          <p:cNvSpPr>
            <a:spLocks noGrp="1"/>
          </p:cNvSpPr>
          <p:nvPr>
            <p:ph type="pic" sz="quarter" idx="28" hasCustomPrompt="1"/>
          </p:nvPr>
        </p:nvSpPr>
        <p:spPr>
          <a:xfrm>
            <a:off x="6899298" y="414282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2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4534965" y="425127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F085D6E2-D94E-1642-9DDF-3D8EBA8A51C8}"/>
              </a:ext>
            </a:extLst>
          </p:cNvPr>
          <p:cNvSpPr/>
          <p:nvPr userDrawn="1"/>
        </p:nvSpPr>
        <p:spPr>
          <a:xfrm>
            <a:off x="8020179" y="4016912"/>
            <a:ext cx="3160503" cy="154886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45" name="Bildplatzhalter 23"/>
          <p:cNvSpPr>
            <a:spLocks noGrp="1"/>
          </p:cNvSpPr>
          <p:nvPr>
            <p:ph type="pic" sz="quarter" idx="31" hasCustomPrompt="1"/>
          </p:nvPr>
        </p:nvSpPr>
        <p:spPr>
          <a:xfrm>
            <a:off x="10537723" y="4142007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6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8173390" y="4250462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34"/>
          </p:nvPr>
        </p:nvSpPr>
        <p:spPr>
          <a:xfrm>
            <a:off x="881063" y="276550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Textplatzhalter 6"/>
          <p:cNvSpPr>
            <a:spLocks noGrp="1"/>
          </p:cNvSpPr>
          <p:nvPr>
            <p:ph type="body" sz="quarter" idx="35"/>
          </p:nvPr>
        </p:nvSpPr>
        <p:spPr>
          <a:xfrm>
            <a:off x="4534978" y="2764910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9" name="Textplatzhalter 6"/>
          <p:cNvSpPr>
            <a:spLocks noGrp="1"/>
          </p:cNvSpPr>
          <p:nvPr>
            <p:ph type="body" sz="quarter" idx="36"/>
          </p:nvPr>
        </p:nvSpPr>
        <p:spPr>
          <a:xfrm>
            <a:off x="8173357" y="2764909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881063" y="4795718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1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4531635" y="479124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2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8169782" y="4791244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1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60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stellun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3"/>
          <p:cNvSpPr>
            <a:spLocks noGrp="1"/>
          </p:cNvSpPr>
          <p:nvPr>
            <p:ph type="pic" sz="quarter" idx="16" hasCustomPrompt="1"/>
          </p:nvPr>
        </p:nvSpPr>
        <p:spPr>
          <a:xfrm>
            <a:off x="3245383" y="2119360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29" name="Textplatzhalter 28"/>
          <p:cNvSpPr>
            <a:spLocks noGrp="1"/>
          </p:cNvSpPr>
          <p:nvPr>
            <p:ph type="body" sz="quarter" idx="17" hasCustomPrompt="1"/>
          </p:nvPr>
        </p:nvSpPr>
        <p:spPr>
          <a:xfrm>
            <a:off x="881050" y="2227815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2" name="Bildplatzhalter 23"/>
          <p:cNvSpPr>
            <a:spLocks noGrp="1"/>
          </p:cNvSpPr>
          <p:nvPr>
            <p:ph type="pic" sz="quarter" idx="19" hasCustomPrompt="1"/>
          </p:nvPr>
        </p:nvSpPr>
        <p:spPr>
          <a:xfrm>
            <a:off x="6899311" y="213237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3" name="Textplatzhalter 28"/>
          <p:cNvSpPr>
            <a:spLocks noGrp="1"/>
          </p:cNvSpPr>
          <p:nvPr>
            <p:ph type="body" sz="quarter" idx="20" hasCustomPrompt="1"/>
          </p:nvPr>
        </p:nvSpPr>
        <p:spPr>
          <a:xfrm>
            <a:off x="4534978" y="224083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5" name="Bildplatzhalter 23"/>
          <p:cNvSpPr>
            <a:spLocks noGrp="1"/>
          </p:cNvSpPr>
          <p:nvPr>
            <p:ph type="pic" sz="quarter" idx="22" hasCustomPrompt="1"/>
          </p:nvPr>
        </p:nvSpPr>
        <p:spPr>
          <a:xfrm>
            <a:off x="10537723" y="2132378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6" name="Textplatzhalter 28"/>
          <p:cNvSpPr>
            <a:spLocks noGrp="1"/>
          </p:cNvSpPr>
          <p:nvPr>
            <p:ph type="body" sz="quarter" idx="23" hasCustomPrompt="1"/>
          </p:nvPr>
        </p:nvSpPr>
        <p:spPr>
          <a:xfrm>
            <a:off x="8173390" y="2240833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Bildplatzhalter 23"/>
          <p:cNvSpPr>
            <a:spLocks noGrp="1"/>
          </p:cNvSpPr>
          <p:nvPr>
            <p:ph type="pic" sz="quarter" idx="25" hasCustomPrompt="1"/>
          </p:nvPr>
        </p:nvSpPr>
        <p:spPr>
          <a:xfrm>
            <a:off x="3245370" y="4151362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39" name="Textplatzhalter 28"/>
          <p:cNvSpPr>
            <a:spLocks noGrp="1"/>
          </p:cNvSpPr>
          <p:nvPr>
            <p:ph type="body" sz="quarter" idx="26" hasCustomPrompt="1"/>
          </p:nvPr>
        </p:nvSpPr>
        <p:spPr>
          <a:xfrm>
            <a:off x="881037" y="4259817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Bildplatzhalter 23"/>
          <p:cNvSpPr>
            <a:spLocks noGrp="1"/>
          </p:cNvSpPr>
          <p:nvPr>
            <p:ph type="pic" sz="quarter" idx="28" hasCustomPrompt="1"/>
          </p:nvPr>
        </p:nvSpPr>
        <p:spPr>
          <a:xfrm>
            <a:off x="6899298" y="4151362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2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4534965" y="4259817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5" name="Bildplatzhalter 23"/>
          <p:cNvSpPr>
            <a:spLocks noGrp="1"/>
          </p:cNvSpPr>
          <p:nvPr>
            <p:ph type="pic" sz="quarter" idx="31" hasCustomPrompt="1"/>
          </p:nvPr>
        </p:nvSpPr>
        <p:spPr>
          <a:xfrm>
            <a:off x="10537723" y="4150549"/>
            <a:ext cx="445509" cy="392400"/>
          </a:xfrm>
          <a:prstGeom prst="rect">
            <a:avLst/>
          </a:prstGeom>
        </p:spPr>
        <p:txBody>
          <a:bodyPr/>
          <a:lstStyle>
            <a:lvl1pPr>
              <a:defRPr sz="8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Icon durch klicken einfügen</a:t>
            </a:r>
          </a:p>
        </p:txBody>
      </p:sp>
      <p:sp>
        <p:nvSpPr>
          <p:cNvPr id="46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8173390" y="4259004"/>
            <a:ext cx="2209800" cy="358775"/>
          </a:xfrm>
          <a:prstGeom prst="rect">
            <a:avLst/>
          </a:prstGeom>
        </p:spPr>
        <p:txBody>
          <a:bodyPr/>
          <a:lstStyle>
            <a:lvl1pPr>
              <a:defRPr lang="de-DE" sz="1400" b="1" i="0" kern="120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34"/>
          </p:nvPr>
        </p:nvSpPr>
        <p:spPr>
          <a:xfrm>
            <a:off x="881063" y="277404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35"/>
          </p:nvPr>
        </p:nvSpPr>
        <p:spPr>
          <a:xfrm>
            <a:off x="4534978" y="2773452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36"/>
          </p:nvPr>
        </p:nvSpPr>
        <p:spPr>
          <a:xfrm>
            <a:off x="8173357" y="2773451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37"/>
          </p:nvPr>
        </p:nvSpPr>
        <p:spPr>
          <a:xfrm>
            <a:off x="881063" y="4804260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38"/>
          </p:nvPr>
        </p:nvSpPr>
        <p:spPr>
          <a:xfrm>
            <a:off x="4531635" y="479978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8" name="Textplatzhalter 6"/>
          <p:cNvSpPr>
            <a:spLocks noGrp="1"/>
          </p:cNvSpPr>
          <p:nvPr>
            <p:ph type="body" sz="quarter" idx="39"/>
          </p:nvPr>
        </p:nvSpPr>
        <p:spPr>
          <a:xfrm>
            <a:off x="8169782" y="4799786"/>
            <a:ext cx="2809875" cy="642937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5"/>
              </a:buClr>
              <a:buFont typeface="Arial" panose="020B0604020202020204" pitchFamily="34" charset="0"/>
              <a:buChar char="+"/>
              <a:defRPr sz="12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1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4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727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20"/>
          <p:cNvSpPr>
            <a:spLocks noGrp="1"/>
          </p:cNvSpPr>
          <p:nvPr>
            <p:ph type="pic" sz="quarter" idx="17" hasCustomPrompt="1"/>
          </p:nvPr>
        </p:nvSpPr>
        <p:spPr>
          <a:xfrm>
            <a:off x="704916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0" name="Textplatzhalter 28"/>
          <p:cNvSpPr>
            <a:spLocks noGrp="1"/>
          </p:cNvSpPr>
          <p:nvPr>
            <p:ph type="body" sz="quarter" idx="29" hasCustomPrompt="1"/>
          </p:nvPr>
        </p:nvSpPr>
        <p:spPr>
          <a:xfrm>
            <a:off x="700678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2" name="Textplatzhalter 30"/>
          <p:cNvSpPr>
            <a:spLocks noGrp="1"/>
          </p:cNvSpPr>
          <p:nvPr>
            <p:ph type="body" sz="quarter" idx="30"/>
          </p:nvPr>
        </p:nvSpPr>
        <p:spPr>
          <a:xfrm>
            <a:off x="712424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4" name="Bildplatzhalter 20"/>
          <p:cNvSpPr>
            <a:spLocks noGrp="1"/>
          </p:cNvSpPr>
          <p:nvPr>
            <p:ph type="pic" sz="quarter" idx="31" hasCustomPrompt="1"/>
          </p:nvPr>
        </p:nvSpPr>
        <p:spPr>
          <a:xfrm>
            <a:off x="3514660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25" name="Textplatzhalter 28"/>
          <p:cNvSpPr>
            <a:spLocks noGrp="1"/>
          </p:cNvSpPr>
          <p:nvPr>
            <p:ph type="body" sz="quarter" idx="32" hasCustomPrompt="1"/>
          </p:nvPr>
        </p:nvSpPr>
        <p:spPr>
          <a:xfrm>
            <a:off x="3510422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26" name="Textplatzhalter 30"/>
          <p:cNvSpPr>
            <a:spLocks noGrp="1"/>
          </p:cNvSpPr>
          <p:nvPr>
            <p:ph type="body" sz="quarter" idx="33"/>
          </p:nvPr>
        </p:nvSpPr>
        <p:spPr>
          <a:xfrm>
            <a:off x="3522168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27" name="Bildplatzhalter 20"/>
          <p:cNvSpPr>
            <a:spLocks noGrp="1"/>
          </p:cNvSpPr>
          <p:nvPr>
            <p:ph type="pic" sz="quarter" idx="34" hasCustomPrompt="1"/>
          </p:nvPr>
        </p:nvSpPr>
        <p:spPr>
          <a:xfrm>
            <a:off x="6336755" y="2715462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37" name="Textplatzhalter 28"/>
          <p:cNvSpPr>
            <a:spLocks noGrp="1"/>
          </p:cNvSpPr>
          <p:nvPr>
            <p:ph type="body" sz="quarter" idx="35" hasCustomPrompt="1"/>
          </p:nvPr>
        </p:nvSpPr>
        <p:spPr>
          <a:xfrm>
            <a:off x="6332517" y="2169237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38" name="Textplatzhalter 30"/>
          <p:cNvSpPr>
            <a:spLocks noGrp="1"/>
          </p:cNvSpPr>
          <p:nvPr>
            <p:ph type="body" sz="quarter" idx="36"/>
          </p:nvPr>
        </p:nvSpPr>
        <p:spPr>
          <a:xfrm>
            <a:off x="6344263" y="4138430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39" name="Bildplatzhalter 20"/>
          <p:cNvSpPr>
            <a:spLocks noGrp="1"/>
          </p:cNvSpPr>
          <p:nvPr>
            <p:ph type="pic" sz="quarter" idx="37" hasCustomPrompt="1"/>
          </p:nvPr>
        </p:nvSpPr>
        <p:spPr>
          <a:xfrm>
            <a:off x="9103980" y="2698000"/>
            <a:ext cx="2409825" cy="1209675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latin typeface="HelveticaNeue LT 55 Roman" panose="020B0604020202020204" pitchFamily="34" charset="0"/>
              </a:defRPr>
            </a:lvl1pPr>
          </a:lstStyle>
          <a:p>
            <a:r>
              <a:rPr lang="de-DE" dirty="0"/>
              <a:t>Bild durch klicken einfügen</a:t>
            </a:r>
          </a:p>
        </p:txBody>
      </p:sp>
      <p:sp>
        <p:nvSpPr>
          <p:cNvPr id="40" name="Textplatzhalter 28"/>
          <p:cNvSpPr>
            <a:spLocks noGrp="1"/>
          </p:cNvSpPr>
          <p:nvPr>
            <p:ph type="body" sz="quarter" idx="38" hasCustomPrompt="1"/>
          </p:nvPr>
        </p:nvSpPr>
        <p:spPr>
          <a:xfrm>
            <a:off x="9099742" y="2151775"/>
            <a:ext cx="2399811" cy="433694"/>
          </a:xfrm>
          <a:prstGeom prst="rect">
            <a:avLst/>
          </a:prstGeom>
        </p:spPr>
        <p:txBody>
          <a:bodyPr anchor="b"/>
          <a:lstStyle>
            <a:lvl1pPr>
              <a:defRPr lang="de-DE" sz="1400" b="1" i="0" kern="1200" cap="all" baseline="0" dirty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 dirty="0"/>
              <a:t>Überschrift bearbeiten</a:t>
            </a:r>
          </a:p>
        </p:txBody>
      </p:sp>
      <p:sp>
        <p:nvSpPr>
          <p:cNvPr id="41" name="Textplatzhalter 30"/>
          <p:cNvSpPr>
            <a:spLocks noGrp="1"/>
          </p:cNvSpPr>
          <p:nvPr>
            <p:ph type="body" sz="quarter" idx="39"/>
          </p:nvPr>
        </p:nvSpPr>
        <p:spPr>
          <a:xfrm>
            <a:off x="9111488" y="4120968"/>
            <a:ext cx="2411841" cy="1268412"/>
          </a:xfrm>
          <a:prstGeom prst="rect">
            <a:avLst/>
          </a:prstGeom>
        </p:spPr>
        <p:txBody>
          <a:bodyPr/>
          <a:lstStyle>
            <a:lvl1pPr marL="180000" indent="-180000">
              <a:buClr>
                <a:schemeClr val="accent5"/>
              </a:buClr>
              <a:buFont typeface="Arial" panose="020B0604020202020204" pitchFamily="34" charset="0"/>
              <a:buChar char="+"/>
              <a:defRPr lang="de-DE" sz="1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98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rvorheb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 bwMode="gray">
          <a:xfrm>
            <a:off x="0" y="0"/>
            <a:ext cx="1219041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solidFill>
                <a:schemeClr val="bg1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13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827356"/>
            <a:ext cx="10822650" cy="4550734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bg1"/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bg1"/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bg1"/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7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zi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50F7BB5B-D823-D649-99F7-0C1B6FAFD9C1}"/>
              </a:ext>
            </a:extLst>
          </p:cNvPr>
          <p:cNvSpPr/>
          <p:nvPr/>
        </p:nvSpPr>
        <p:spPr>
          <a:xfrm>
            <a:off x="700391" y="4368174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DBF499F-EFDD-F746-9787-A79745B72A84}"/>
              </a:ext>
            </a:extLst>
          </p:cNvPr>
          <p:cNvSpPr/>
          <p:nvPr/>
        </p:nvSpPr>
        <p:spPr>
          <a:xfrm>
            <a:off x="6244274" y="2234466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E2DDD86-E1B4-344B-8ED0-922766C2B0E7}"/>
              </a:ext>
            </a:extLst>
          </p:cNvPr>
          <p:cNvSpPr/>
          <p:nvPr/>
        </p:nvSpPr>
        <p:spPr>
          <a:xfrm>
            <a:off x="700391" y="2234466"/>
            <a:ext cx="5251147" cy="1827175"/>
          </a:xfrm>
          <a:prstGeom prst="rect">
            <a:avLst/>
          </a:prstGeom>
          <a:solidFill>
            <a:srgbClr val="E7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6244274" y="4244498"/>
            <a:ext cx="5251147" cy="1950851"/>
            <a:chOff x="6244274" y="3840457"/>
            <a:chExt cx="5251147" cy="1950851"/>
          </a:xfrm>
        </p:grpSpPr>
        <p:sp>
          <p:nvSpPr>
            <p:cNvPr id="19" name="Textplatzhalter 5">
              <a:extLst>
                <a:ext uri="{FF2B5EF4-FFF2-40B4-BE49-F238E27FC236}">
                  <a16:creationId xmlns:a16="http://schemas.microsoft.com/office/drawing/2014/main" id="{ACA625F6-4BC4-1047-9F76-9EB6979298AF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7394830" y="3840457"/>
              <a:ext cx="2766780" cy="55776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8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2pPr>
              <a:lvl3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3pPr>
              <a:lvl4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4pPr>
              <a:lvl5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5pPr>
              <a:lvl6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de-DE" dirty="0">
                <a:latin typeface="HelveticaNeue LT 55 Roman" panose="020B0604020202020204" pitchFamily="34" charset="0"/>
              </a:endParaRPr>
            </a:p>
          </p:txBody>
        </p:sp>
        <p:sp>
          <p:nvSpPr>
            <p:cNvPr id="20" name="Textplatzhalter 5">
              <a:extLst>
                <a:ext uri="{FF2B5EF4-FFF2-40B4-BE49-F238E27FC236}">
                  <a16:creationId xmlns:a16="http://schemas.microsoft.com/office/drawing/2014/main" id="{3A954385-6B43-5F47-BE3C-07A15824F0E0}"/>
                </a:ext>
              </a:extLst>
            </p:cNvPr>
            <p:cNvSpPr txBox="1">
              <a:spLocks/>
            </p:cNvSpPr>
            <p:nvPr/>
          </p:nvSpPr>
          <p:spPr bwMode="gray">
            <a:xfrm>
              <a:off x="6935348" y="4592688"/>
              <a:ext cx="2925179" cy="566066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8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1pPr>
              <a:lvl2pPr marL="0" indent="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FontTx/>
                <a:buNone/>
                <a:defRPr sz="14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2pPr>
              <a:lvl3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3pPr>
              <a:lvl4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4pPr>
              <a:lvl5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b="0" i="0" kern="1200">
                  <a:solidFill>
                    <a:schemeClr val="tx1"/>
                  </a:solidFill>
                  <a:latin typeface="Helvetica Neue Light" panose="02000503000000020004" pitchFamily="2" charset="0"/>
                  <a:ea typeface="Helvetica Neue Light" panose="02000503000000020004" pitchFamily="2" charset="0"/>
                  <a:cs typeface="Helvetica Neue Light" panose="02000503000000020004" pitchFamily="2" charset="0"/>
                </a:defRPr>
              </a:lvl5pPr>
              <a:lvl6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71450" indent="-171450" algn="l" defTabSz="914400" rtl="0" eaLnBrk="1" latinLnBrk="0" hangingPunct="1">
                <a:spcBef>
                  <a:spcPts val="0"/>
                </a:spcBef>
                <a:spcAft>
                  <a:spcPts val="600"/>
                </a:spcAft>
                <a:buClr>
                  <a:schemeClr val="accent2"/>
                </a:buClr>
                <a:buFont typeface="Helvetica 55 Roman" pitchFamily="34" charset="0"/>
                <a:buChar char="+"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/>
              <a:endParaRPr lang="de-DE" b="1" dirty="0">
                <a:solidFill>
                  <a:srgbClr val="BE0712"/>
                </a:solidFill>
                <a:latin typeface="HelveticaNeue LT 55 Roman" panose="020B0604020202020204" pitchFamily="34" charset="0"/>
                <a:ea typeface="Helvetica Neue" panose="02000503000000020004" pitchFamily="2" charset="0"/>
                <a:cs typeface="Helvetica Neue" panose="02000503000000020004" pitchFamily="2" charset="0"/>
              </a:endParaRPr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81797350-E89B-DC46-A13C-371BC8049398}"/>
                </a:ext>
              </a:extLst>
            </p:cNvPr>
            <p:cNvSpPr/>
            <p:nvPr/>
          </p:nvSpPr>
          <p:spPr>
            <a:xfrm>
              <a:off x="6244274" y="3964133"/>
              <a:ext cx="5251147" cy="1827175"/>
            </a:xfrm>
            <a:prstGeom prst="rect">
              <a:avLst/>
            </a:prstGeom>
            <a:solidFill>
              <a:srgbClr val="E7EC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HelveticaNeue LT 55 Roman" panose="020B0604020202020204" pitchFamily="34" charset="0"/>
                <a:ea typeface="Helvetica Neue Light" panose="02000503000000020004" pitchFamily="2" charset="0"/>
                <a:cs typeface="Helvetica Neue Light" panose="02000503000000020004" pitchFamily="2" charset="0"/>
              </a:endParaRPr>
            </a:p>
          </p:txBody>
        </p:sp>
      </p:grpSp>
      <p:sp>
        <p:nvSpPr>
          <p:cNvPr id="26" name="Textplatzhalter 25"/>
          <p:cNvSpPr>
            <a:spLocks noGrp="1"/>
          </p:cNvSpPr>
          <p:nvPr>
            <p:ph type="body" sz="quarter" idx="41"/>
          </p:nvPr>
        </p:nvSpPr>
        <p:spPr>
          <a:xfrm>
            <a:off x="2414763" y="2360427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8" name="Bildplatzhalter 27"/>
          <p:cNvSpPr>
            <a:spLocks noGrp="1"/>
          </p:cNvSpPr>
          <p:nvPr>
            <p:ph type="pic" sz="quarter" idx="42"/>
          </p:nvPr>
        </p:nvSpPr>
        <p:spPr>
          <a:xfrm>
            <a:off x="839788" y="2360613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9" name="Textplatzhalter 25"/>
          <p:cNvSpPr>
            <a:spLocks noGrp="1"/>
          </p:cNvSpPr>
          <p:nvPr>
            <p:ph type="body" sz="quarter" idx="43"/>
          </p:nvPr>
        </p:nvSpPr>
        <p:spPr>
          <a:xfrm>
            <a:off x="7915464" y="2372855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Bildplatzhalter 27"/>
          <p:cNvSpPr>
            <a:spLocks noGrp="1"/>
          </p:cNvSpPr>
          <p:nvPr>
            <p:ph type="pic" sz="quarter" idx="44"/>
          </p:nvPr>
        </p:nvSpPr>
        <p:spPr>
          <a:xfrm>
            <a:off x="6340489" y="2373041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1" name="Textplatzhalter 25"/>
          <p:cNvSpPr>
            <a:spLocks noGrp="1"/>
          </p:cNvSpPr>
          <p:nvPr>
            <p:ph type="body" sz="quarter" idx="45"/>
          </p:nvPr>
        </p:nvSpPr>
        <p:spPr>
          <a:xfrm>
            <a:off x="2408482" y="4501116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2" name="Bildplatzhalter 27"/>
          <p:cNvSpPr>
            <a:spLocks noGrp="1"/>
          </p:cNvSpPr>
          <p:nvPr>
            <p:ph type="pic" sz="quarter" idx="46"/>
          </p:nvPr>
        </p:nvSpPr>
        <p:spPr>
          <a:xfrm>
            <a:off x="833507" y="4501302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3" name="Textplatzhalter 25"/>
          <p:cNvSpPr>
            <a:spLocks noGrp="1"/>
          </p:cNvSpPr>
          <p:nvPr>
            <p:ph type="body" sz="quarter" idx="47"/>
          </p:nvPr>
        </p:nvSpPr>
        <p:spPr>
          <a:xfrm>
            <a:off x="7915464" y="4501116"/>
            <a:ext cx="3422474" cy="1594995"/>
          </a:xfrm>
        </p:spPr>
        <p:txBody>
          <a:bodyPr anchor="ctr">
            <a:normAutofit/>
          </a:bodyPr>
          <a:lstStyle>
            <a:lvl1pPr algn="ctr"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4" name="Bildplatzhalter 27"/>
          <p:cNvSpPr>
            <a:spLocks noGrp="1"/>
          </p:cNvSpPr>
          <p:nvPr>
            <p:ph type="pic" sz="quarter" idx="48"/>
          </p:nvPr>
        </p:nvSpPr>
        <p:spPr>
          <a:xfrm>
            <a:off x="6340489" y="4501302"/>
            <a:ext cx="1435578" cy="159543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497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9164195" y="1948655"/>
            <a:ext cx="2330893" cy="4392324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9323462" y="2152559"/>
            <a:ext cx="2025353" cy="4060234"/>
          </a:xfrm>
          <a:prstGeom prst="rect">
            <a:avLst/>
          </a:prstGeom>
        </p:spPr>
        <p:txBody>
          <a:bodyPr anchor="ctr">
            <a:no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700088" y="1948655"/>
            <a:ext cx="8356600" cy="4392324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5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700679" y="1934706"/>
            <a:ext cx="2330893" cy="4423365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37488" y="2085174"/>
            <a:ext cx="2093719" cy="414470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1945699"/>
            <a:ext cx="8356600" cy="4412372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1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2) oh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1948655"/>
            <a:ext cx="8356600" cy="4417961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8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769122" y="2221907"/>
            <a:ext cx="2006894" cy="34891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 lang="de-DE" sz="240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695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und Tex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31879FFB-18CE-9E46-9D9F-ADC5EC53BAB4}"/>
              </a:ext>
            </a:extLst>
          </p:cNvPr>
          <p:cNvSpPr/>
          <p:nvPr userDrawn="1"/>
        </p:nvSpPr>
        <p:spPr>
          <a:xfrm>
            <a:off x="700679" y="3084029"/>
            <a:ext cx="2330893" cy="3281896"/>
          </a:xfrm>
          <a:prstGeom prst="rect">
            <a:avLst/>
          </a:prstGeom>
          <a:solidFill>
            <a:srgbClr val="E8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HelveticaNeue LT 55 Roman" panose="020B0604020202020204" pitchFamily="34" charset="0"/>
              <a:ea typeface="Helvetica Neue Light" panose="02000503000000020004" pitchFamily="2" charset="0"/>
              <a:cs typeface="Helvetica Neue Light" panose="02000503000000020004" pitchFamily="2" charset="0"/>
            </a:endParaRPr>
          </a:p>
        </p:txBody>
      </p:sp>
      <p:sp>
        <p:nvSpPr>
          <p:cNvPr id="15" name="Bildplatzhalter 9"/>
          <p:cNvSpPr>
            <a:spLocks noGrp="1"/>
          </p:cNvSpPr>
          <p:nvPr>
            <p:ph type="pic" sz="quarter" idx="13"/>
          </p:nvPr>
        </p:nvSpPr>
        <p:spPr>
          <a:xfrm>
            <a:off x="3166729" y="3084029"/>
            <a:ext cx="8356600" cy="328189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Neue LT 55 Roman" panose="020B0604020202020204" pitchFamily="34" charset="0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7BD1768-6B8A-7743-BC7E-92769D39B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700679" y="1904735"/>
            <a:ext cx="10822651" cy="1035018"/>
          </a:xfrm>
          <a:prstGeom prst="rect">
            <a:avLst/>
          </a:prstGeom>
        </p:spPr>
        <p:txBody>
          <a:bodyPr vert="horz">
            <a:normAutofit/>
          </a:bodyPr>
          <a:lstStyle>
            <a:lvl1pPr>
              <a:defRPr sz="2800" b="0" i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2pPr>
            <a:lvl4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5pPr>
            <a:lvl8pPr>
              <a:defRPr b="0" i="0">
                <a:solidFill>
                  <a:schemeClr val="tx1"/>
                </a:solidFill>
                <a:latin typeface="Helvetica Neue LT 55 Roman" panose="020B0604020202020204" pitchFamily="34" charset="0"/>
                <a:ea typeface="Helvetica Neue Light" panose="02000503000000020004" pitchFamily="2" charset="0"/>
                <a:cs typeface="Helvetica Neue LT 55 Roman" panose="020B0604020202020204" pitchFamily="34" charset="0"/>
              </a:defRPr>
            </a:lvl8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0" name="Textplatzhalter 12"/>
          <p:cNvSpPr>
            <a:spLocks noGrp="1"/>
          </p:cNvSpPr>
          <p:nvPr>
            <p:ph type="body" sz="quarter" idx="14"/>
          </p:nvPr>
        </p:nvSpPr>
        <p:spPr>
          <a:xfrm>
            <a:off x="863126" y="3273906"/>
            <a:ext cx="2033898" cy="2964523"/>
          </a:xfrm>
          <a:prstGeom prst="rect">
            <a:avLst/>
          </a:prstGeom>
        </p:spPr>
        <p:txBody>
          <a:bodyPr anchor="ctr"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 lang="de-DE" sz="2000" b="0" i="0" kern="1200" dirty="0" smtClean="0">
                <a:solidFill>
                  <a:srgbClr val="22293A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200"/>
              </a:spcAft>
              <a:buClr>
                <a:schemeClr val="accent5"/>
              </a:buClr>
              <a:buSzTx/>
              <a:buFont typeface="Helvetica 55 Roman" pitchFamily="34" charset="0"/>
              <a:buChar char="+"/>
              <a:tabLst/>
              <a:defRPr/>
            </a:pPr>
            <a:r>
              <a:rPr lang="de-DE"/>
              <a:t>Mastertextformat bearbeiten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40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52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ied &amp; F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fik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6331" y="-109"/>
            <a:ext cx="6164081" cy="43032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999525" y="4140787"/>
            <a:ext cx="9118599" cy="1877736"/>
          </a:xfrm>
          <a:prstGeom prst="rect">
            <a:avLst/>
          </a:prstGeom>
        </p:spPr>
        <p:txBody>
          <a:bodyPr/>
          <a:lstStyle>
            <a:lvl1pPr algn="ctr">
              <a:defRPr sz="4800" b="1" i="0" cap="all" baseline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999524" y="1511517"/>
            <a:ext cx="9118600" cy="18222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ctr">
              <a:spcAft>
                <a:spcPts val="0"/>
              </a:spcAft>
              <a:buNone/>
              <a:defRPr sz="3200" b="1" i="0" cap="all" baseline="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Master-Untertitelformat bearbeiten</a:t>
            </a:r>
            <a:endParaRPr lang="de-DE" dirty="0"/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25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75" y="353638"/>
            <a:ext cx="2379638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1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/>
        </p:nvSpPr>
        <p:spPr bwMode="gray">
          <a:xfrm>
            <a:off x="0" y="-109"/>
            <a:ext cx="12190414" cy="6868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 err="1">
              <a:solidFill>
                <a:schemeClr val="bg1"/>
              </a:solidFill>
              <a:latin typeface="HelveticaNeue LT 55 Roman" panose="020B0604020202020204" pitchFamily="34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590800"/>
            <a:ext cx="7620000" cy="42672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837010" y="1956627"/>
            <a:ext cx="10798968" cy="1105548"/>
          </a:xfrm>
          <a:prstGeom prst="rect">
            <a:avLst/>
          </a:prstGeom>
        </p:spPr>
        <p:txBody>
          <a:bodyPr/>
          <a:lstStyle>
            <a:lvl1pPr algn="ctr">
              <a:defRPr sz="4000" b="1" i="0" cap="none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Ich freue mich von Ihnen zu hören!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71527" y="3331758"/>
            <a:ext cx="6325790" cy="1341782"/>
          </a:xfrm>
          <a:prstGeom prst="rect">
            <a:avLst/>
          </a:prstGeo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2800" b="0" i="0" cap="all" baseline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ctr">
              <a:buNone/>
              <a:defRPr sz="280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 sz="2800" cap="all" baseline="0">
                <a:solidFill>
                  <a:schemeClr val="bg1"/>
                </a:solidFill>
              </a:defRPr>
            </a:lvl3pPr>
            <a:lvl4pPr marL="0" indent="0" algn="ctr">
              <a:buNone/>
              <a:defRPr sz="2800" cap="all" baseline="0">
                <a:solidFill>
                  <a:schemeClr val="bg1"/>
                </a:solidFill>
              </a:defRPr>
            </a:lvl4pPr>
            <a:lvl5pPr marL="0" indent="0" algn="ctr">
              <a:buNone/>
              <a:defRPr sz="2800" cap="all" baseline="0">
                <a:solidFill>
                  <a:schemeClr val="bg1"/>
                </a:solidFill>
              </a:defRPr>
            </a:lvl5pPr>
            <a:lvl6pPr marL="0" indent="0" algn="ctr">
              <a:buNone/>
              <a:defRPr sz="2800" cap="all" baseline="0">
                <a:solidFill>
                  <a:schemeClr val="bg1"/>
                </a:solidFill>
              </a:defRPr>
            </a:lvl6pPr>
            <a:lvl7pPr marL="0" indent="0" algn="ctr">
              <a:buNone/>
              <a:defRPr sz="2800" cap="all" baseline="0">
                <a:solidFill>
                  <a:schemeClr val="bg1"/>
                </a:solidFill>
              </a:defRPr>
            </a:lvl7pPr>
            <a:lvl8pPr marL="0" indent="0" algn="ctr">
              <a:buNone/>
              <a:defRPr sz="2800" cap="all" baseline="0">
                <a:solidFill>
                  <a:schemeClr val="bg1"/>
                </a:solidFill>
              </a:defRPr>
            </a:lvl8pPr>
            <a:lvl9pPr marL="0" indent="0" algn="ctr">
              <a:buNone/>
              <a:defRPr sz="2800" cap="all" baseline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E-Mail</a:t>
            </a:r>
          </a:p>
          <a:p>
            <a:pPr lvl="0"/>
            <a:r>
              <a:rPr lang="de-DE" dirty="0"/>
              <a:t>Telefon</a:t>
            </a:r>
          </a:p>
        </p:txBody>
      </p:sp>
      <p:cxnSp>
        <p:nvCxnSpPr>
          <p:cNvPr id="26" name="Gerade Verbindung 25"/>
          <p:cNvCxnSpPr/>
          <p:nvPr/>
        </p:nvCxnSpPr>
        <p:spPr bwMode="gray">
          <a:xfrm>
            <a:off x="692150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 bwMode="gray">
          <a:xfrm>
            <a:off x="11492706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/>
          <p:cNvCxnSpPr/>
          <p:nvPr/>
        </p:nvCxnSpPr>
        <p:spPr bwMode="gray">
          <a:xfrm>
            <a:off x="594995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/>
          <p:cNvCxnSpPr/>
          <p:nvPr/>
        </p:nvCxnSpPr>
        <p:spPr bwMode="gray">
          <a:xfrm>
            <a:off x="6236494" y="-81072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29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75885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6093010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0,40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CF2FAD9-2B09-4DB8-8125-BF997C92CF26}"/>
              </a:ext>
            </a:extLst>
          </p:cNvPr>
          <p:cNvSpPr/>
          <p:nvPr/>
        </p:nvSpPr>
        <p:spPr bwMode="gray">
          <a:xfrm>
            <a:off x="11325412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15,00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524856" y="-28765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15,0</a:t>
            </a:r>
            <a:r>
              <a:rPr lang="de-DE" altLang="zh-CN" sz="900" dirty="0">
                <a:solidFill>
                  <a:schemeClr val="tx1"/>
                </a:solidFill>
                <a:latin typeface="HelveticaNeue LT 55 Roman" panose="020B0604020202020204" pitchFamily="34" charset="0"/>
              </a:rPr>
              <a:t>0</a:t>
            </a:r>
            <a:endParaRPr lang="de-DE" sz="900" dirty="0">
              <a:solidFill>
                <a:schemeClr val="tx1"/>
              </a:solidFill>
              <a:latin typeface="HelveticaNeue LT 55 Roman" panose="020B0604020202020204" pitchFamily="34" charset="0"/>
            </a:endParaRPr>
          </a:p>
        </p:txBody>
      </p:sp>
      <p:cxnSp>
        <p:nvCxnSpPr>
          <p:cNvPr id="34" name="Gerade Verbindung 33"/>
          <p:cNvCxnSpPr/>
          <p:nvPr/>
        </p:nvCxnSpPr>
        <p:spPr bwMode="gray">
          <a:xfrm rot="16200000">
            <a:off x="-40483" y="1542473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/>
        </p:nvCxnSpPr>
        <p:spPr bwMode="gray">
          <a:xfrm rot="16200000">
            <a:off x="-40483" y="1781401"/>
            <a:ext cx="0" cy="80963"/>
          </a:xfrm>
          <a:prstGeom prst="line">
            <a:avLst/>
          </a:prstGeom>
          <a:ln>
            <a:solidFill>
              <a:schemeClr val="accent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5115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5,12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1750445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900" dirty="0">
                <a:solidFill>
                  <a:schemeClr val="tx2"/>
                </a:solidFill>
                <a:latin typeface="HelveticaNeue LT 55 Roman" panose="020B0604020202020204" pitchFamily="34" charset="0"/>
              </a:rPr>
              <a:t>4,47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3BC2FAB8-A861-40E3-80FF-89F1683986B8}"/>
              </a:ext>
            </a:extLst>
          </p:cNvPr>
          <p:cNvSpPr/>
          <p:nvPr/>
        </p:nvSpPr>
        <p:spPr bwMode="gray">
          <a:xfrm>
            <a:off x="-453651" y="6238317"/>
            <a:ext cx="334588" cy="142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de-DE"/>
            </a:defPPr>
            <a:lvl1pPr marL="0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44251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88502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32753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7700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721254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65505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809756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354007" algn="l" defTabSz="1088502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8</a:t>
            </a:r>
            <a:r>
              <a:rPr lang="de-DE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,</a:t>
            </a:r>
            <a:r>
              <a:rPr lang="de-DE" altLang="zh-CN" sz="900">
                <a:solidFill>
                  <a:schemeClr val="tx2"/>
                </a:solidFill>
                <a:latin typeface="HelveticaNeue LT 55 Roman" panose="020B0604020202020204" pitchFamily="34" charset="0"/>
              </a:rPr>
              <a:t>00</a:t>
            </a:r>
            <a:endParaRPr lang="de-DE" sz="900" dirty="0">
              <a:solidFill>
                <a:schemeClr val="tx2"/>
              </a:solidFill>
              <a:latin typeface="HelveticaNeue LT 55 Roman" panose="020B0604020202020204" pitchFamily="34" charset="0"/>
            </a:endParaRPr>
          </a:p>
        </p:txBody>
      </p:sp>
      <p:sp>
        <p:nvSpPr>
          <p:cNvPr id="23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8578246" y="3300525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4" name="Textplatzhalter 2"/>
          <p:cNvSpPr>
            <a:spLocks noGrp="1"/>
          </p:cNvSpPr>
          <p:nvPr>
            <p:ph type="body" sz="quarter" idx="44" hasCustomPrompt="1"/>
          </p:nvPr>
        </p:nvSpPr>
        <p:spPr>
          <a:xfrm>
            <a:off x="-2197" y="6195593"/>
            <a:ext cx="12190413" cy="371196"/>
          </a:xfrm>
          <a:solidFill>
            <a:srgbClr val="F2F2F2">
              <a:alpha val="54902"/>
            </a:srgbClr>
          </a:solidFill>
        </p:spPr>
        <p:txBody>
          <a:bodyPr>
            <a:noAutofit/>
          </a:bodyPr>
          <a:lstStyle>
            <a:lvl1pPr algn="ctr">
              <a:defRPr sz="2000" baseline="0">
                <a:solidFill>
                  <a:schemeClr val="tx1"/>
                </a:solidFill>
              </a:defRPr>
            </a:lvl1pPr>
          </a:lstStyle>
          <a:p>
            <a:r>
              <a:rPr lang="de-DE" b="0" dirty="0" err="1"/>
              <a:t>nexwebinare</a:t>
            </a:r>
            <a:r>
              <a:rPr lang="de-DE" b="0" dirty="0"/>
              <a:t> – digital. kostenlos. ortsunabhängig: www.nexwebinare.ch</a:t>
            </a:r>
          </a:p>
        </p:txBody>
      </p:sp>
      <p:pic>
        <p:nvPicPr>
          <p:cNvPr id="22" name="Grafik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1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41" hasCustomPrompt="1"/>
          </p:nvPr>
        </p:nvSpPr>
        <p:spPr>
          <a:xfrm>
            <a:off x="1050673" y="1781905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" hasCustomPrompt="1"/>
          </p:nvPr>
        </p:nvSpPr>
        <p:spPr>
          <a:xfrm>
            <a:off x="700679" y="4146316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3671933" y="2773419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3321939" y="5137830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6567693" y="2312214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217699" y="4676625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6" name="Bildplatzhalter 2"/>
          <p:cNvSpPr>
            <a:spLocks noGrp="1"/>
          </p:cNvSpPr>
          <p:nvPr>
            <p:ph type="pic" sz="quarter" idx="47" hasCustomPrompt="1"/>
          </p:nvPr>
        </p:nvSpPr>
        <p:spPr>
          <a:xfrm>
            <a:off x="9166979" y="3227904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7" name="Textplatzhalter 3"/>
          <p:cNvSpPr>
            <a:spLocks noGrp="1"/>
          </p:cNvSpPr>
          <p:nvPr>
            <p:ph type="body" sz="quarter" idx="48" hasCustomPrompt="1"/>
          </p:nvPr>
        </p:nvSpPr>
        <p:spPr>
          <a:xfrm>
            <a:off x="8816985" y="5592315"/>
            <a:ext cx="2878867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41" hasCustomPrompt="1"/>
          </p:nvPr>
        </p:nvSpPr>
        <p:spPr>
          <a:xfrm>
            <a:off x="1526772" y="2896751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42" hasCustomPrompt="1"/>
          </p:nvPr>
        </p:nvSpPr>
        <p:spPr>
          <a:xfrm>
            <a:off x="1120278" y="5248879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5165875" y="2346247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4759381" y="4698375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8786325" y="2896751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8379831" y="5248879"/>
            <a:ext cx="2981579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56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e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"/>
            <a:ext cx="12199938" cy="6864079"/>
          </a:xfrm>
          <a:prstGeom prst="rect">
            <a:avLst/>
          </a:prstGeom>
        </p:spPr>
      </p:pic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 dirty="0"/>
              <a:t>Es begrüßen Sie heute</a:t>
            </a:r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bg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43" hasCustomPrompt="1"/>
          </p:nvPr>
        </p:nvSpPr>
        <p:spPr>
          <a:xfrm>
            <a:off x="2993113" y="2335457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18" name="Textplatzhalter 3"/>
          <p:cNvSpPr>
            <a:spLocks noGrp="1"/>
          </p:cNvSpPr>
          <p:nvPr>
            <p:ph type="body" sz="quarter" idx="44" hasCustomPrompt="1"/>
          </p:nvPr>
        </p:nvSpPr>
        <p:spPr>
          <a:xfrm>
            <a:off x="2552700" y="4659721"/>
            <a:ext cx="3217692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sp>
        <p:nvSpPr>
          <p:cNvPr id="24" name="Bildplatzhalter 2"/>
          <p:cNvSpPr>
            <a:spLocks noGrp="1"/>
          </p:cNvSpPr>
          <p:nvPr>
            <p:ph type="pic" sz="quarter" idx="45" hasCustomPrompt="1"/>
          </p:nvPr>
        </p:nvSpPr>
        <p:spPr>
          <a:xfrm>
            <a:off x="6904712" y="2351600"/>
            <a:ext cx="2170959" cy="215479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Foto durch Klicken auf Symbol hinzufügen</a:t>
            </a:r>
          </a:p>
        </p:txBody>
      </p:sp>
      <p:sp>
        <p:nvSpPr>
          <p:cNvPr id="25" name="Textplatzhalter 3"/>
          <p:cNvSpPr>
            <a:spLocks noGrp="1"/>
          </p:cNvSpPr>
          <p:nvPr>
            <p:ph type="body" sz="quarter" idx="46" hasCustomPrompt="1"/>
          </p:nvPr>
        </p:nvSpPr>
        <p:spPr>
          <a:xfrm>
            <a:off x="6464299" y="4659721"/>
            <a:ext cx="3217692" cy="785471"/>
          </a:xfrm>
        </p:spPr>
        <p:txBody>
          <a:bodyPr>
            <a:no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Vorname Name</a:t>
            </a:r>
          </a:p>
          <a:p>
            <a:pPr lvl="0"/>
            <a:r>
              <a:rPr lang="de-DE" dirty="0"/>
              <a:t>Funktion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227" y="353638"/>
            <a:ext cx="2349733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14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86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7"/>
          </p:nvPr>
        </p:nvSpPr>
        <p:spPr>
          <a:xfrm>
            <a:off x="940526" y="2728632"/>
            <a:ext cx="1733005" cy="2516777"/>
          </a:xfrm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079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9" name="Inhaltsplatzhalter 4"/>
          <p:cNvSpPr>
            <a:spLocks noGrp="1"/>
          </p:cNvSpPr>
          <p:nvPr>
            <p:ph sz="quarter" idx="15" hasCustomPrompt="1"/>
          </p:nvPr>
        </p:nvSpPr>
        <p:spPr>
          <a:xfrm>
            <a:off x="700679" y="1919416"/>
            <a:ext cx="10822650" cy="4458674"/>
          </a:xfrm>
        </p:spPr>
        <p:txBody>
          <a:bodyPr/>
          <a:lstStyle>
            <a:lvl1pPr marL="342900" indent="-3429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 marL="742950" indent="-28575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 marL="11430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3pPr>
            <a:lvl4pPr marL="16002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4pPr>
            <a:lvl5pPr marL="2057400" indent="-228600">
              <a:buClr>
                <a:schemeClr val="accent5"/>
              </a:buClr>
              <a:buFont typeface="HelveticaNeue LT 43 LightEx" panose="020B0503020202020204" pitchFamily="34" charset="0"/>
              <a:buChar char="+"/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de-DE" noProof="0" dirty="0"/>
              <a:t>Aufzählung Ebene 1</a:t>
            </a:r>
          </a:p>
          <a:p>
            <a:pPr lvl="1"/>
            <a:r>
              <a:rPr lang="de-DE" noProof="0" dirty="0"/>
              <a:t>Aufzählung Ebene 2</a:t>
            </a:r>
          </a:p>
          <a:p>
            <a:pPr lvl="2"/>
            <a:r>
              <a:rPr lang="de-DE" noProof="0" dirty="0"/>
              <a:t>Aufzählung Ebene 3</a:t>
            </a:r>
          </a:p>
          <a:p>
            <a:pPr lvl="3"/>
            <a:r>
              <a:rPr lang="de-DE" noProof="0" dirty="0"/>
              <a:t>Aufzählung Ebene 4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32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Folie für 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 bwMode="gray">
          <a:xfrm>
            <a:off x="700679" y="673096"/>
            <a:ext cx="10822650" cy="504916"/>
          </a:xfrm>
          <a:prstGeom prst="rect">
            <a:avLst/>
          </a:prstGeom>
        </p:spPr>
        <p:txBody>
          <a:bodyPr/>
          <a:lstStyle>
            <a:lvl1pPr>
              <a:defRPr sz="3600" b="1" i="0"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>
            <a:noAutofit/>
          </a:bodyPr>
          <a:lstStyle>
            <a:lvl1pPr>
              <a:defRPr sz="24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5447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ächiges hell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0413" cy="685800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198" y="3791808"/>
            <a:ext cx="5553064" cy="1865327"/>
          </a:xfrm>
          <a:prstGeom prst="rect">
            <a:avLst/>
          </a:prstGeom>
          <a:solidFill>
            <a:schemeClr val="accent1"/>
          </a:solidFill>
        </p:spPr>
        <p:txBody>
          <a:bodyPr lIns="180000" tIns="180000" rIns="180000" bIns="180000"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291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0574"/>
            <a:ext cx="1889924" cy="223742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11337938" y="6657484"/>
            <a:ext cx="201446" cy="11556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0" i="0">
                <a:solidFill>
                  <a:schemeClr val="tx1"/>
                </a:solidFill>
                <a:latin typeface="HelveticaNeue LT 55 Roman" panose="020B0604020202020204" pitchFamily="34" charset="0"/>
              </a:defRPr>
            </a:lvl1pPr>
            <a:lvl2pPr marL="0" indent="0" algn="r">
              <a:defRPr sz="800">
                <a:solidFill>
                  <a:schemeClr val="tx1"/>
                </a:solidFill>
              </a:defRPr>
            </a:lvl2pPr>
            <a:lvl3pPr marL="0" indent="0" algn="r">
              <a:defRPr sz="800">
                <a:solidFill>
                  <a:schemeClr val="tx1"/>
                </a:solidFill>
              </a:defRPr>
            </a:lvl3pPr>
            <a:lvl4pPr marL="0" indent="0" algn="r">
              <a:defRPr sz="800">
                <a:solidFill>
                  <a:schemeClr val="tx1"/>
                </a:solidFill>
              </a:defRPr>
            </a:lvl4pPr>
            <a:lvl5pPr marL="0" indent="0" algn="r">
              <a:defRPr sz="800">
                <a:solidFill>
                  <a:schemeClr val="tx1"/>
                </a:solidFill>
              </a:defRPr>
            </a:lvl5pPr>
            <a:lvl6pPr marL="0" indent="0" algn="r">
              <a:defRPr sz="800">
                <a:solidFill>
                  <a:schemeClr val="tx1"/>
                </a:solidFill>
              </a:defRPr>
            </a:lvl6pPr>
            <a:lvl7pPr marL="0" indent="0" algn="r">
              <a:defRPr sz="800"/>
            </a:lvl7pPr>
            <a:lvl8pPr marL="0" indent="0" algn="r">
              <a:defRPr sz="800"/>
            </a:lvl8pPr>
            <a:lvl9pPr marL="0" indent="0" algn="r">
              <a:defRPr sz="800">
                <a:solidFill>
                  <a:schemeClr val="tx1"/>
                </a:solidFill>
              </a:defRPr>
            </a:lvl9pPr>
          </a:lstStyle>
          <a:p>
            <a:fld id="{DB93E0DE-DE9E-43E9-A4D3-85B06637B40C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 bwMode="gray">
          <a:xfrm>
            <a:off x="389299" y="1822532"/>
            <a:ext cx="6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de-DE" sz="12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>
          <a:xfrm>
            <a:off x="702000" y="1821600"/>
            <a:ext cx="10821600" cy="454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2275" y="353638"/>
            <a:ext cx="2379638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8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9" r:id="rId2"/>
    <p:sldLayoutId id="2147483755" r:id="rId3"/>
    <p:sldLayoutId id="2147483764" r:id="rId4"/>
    <p:sldLayoutId id="2147483763" r:id="rId5"/>
    <p:sldLayoutId id="2147483767" r:id="rId6"/>
    <p:sldLayoutId id="2147483740" r:id="rId7"/>
    <p:sldLayoutId id="2147483760" r:id="rId8"/>
    <p:sldLayoutId id="2147483759" r:id="rId9"/>
    <p:sldLayoutId id="2147483761" r:id="rId10"/>
    <p:sldLayoutId id="2147483736" r:id="rId11"/>
    <p:sldLayoutId id="2147483737" r:id="rId12"/>
    <p:sldLayoutId id="2147483758" r:id="rId13"/>
    <p:sldLayoutId id="2147483738" r:id="rId14"/>
    <p:sldLayoutId id="2147483756" r:id="rId15"/>
    <p:sldLayoutId id="2147483757" r:id="rId16"/>
    <p:sldLayoutId id="2147483745" r:id="rId17"/>
    <p:sldLayoutId id="2147483752" r:id="rId18"/>
    <p:sldLayoutId id="2147483746" r:id="rId19"/>
    <p:sldLayoutId id="2147483762" r:id="rId20"/>
    <p:sldLayoutId id="2147483747" r:id="rId21"/>
    <p:sldLayoutId id="2147483748" r:id="rId22"/>
    <p:sldLayoutId id="2147483751" r:id="rId23"/>
    <p:sldLayoutId id="2147483750" r:id="rId24"/>
    <p:sldLayoutId id="2147483765" r:id="rId25"/>
    <p:sldLayoutId id="2147483766" r:id="rId2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1pPr>
      <a:lvl2pPr marL="0" indent="0" algn="l" defTabSz="914400" rtl="0" eaLnBrk="1" latinLnBrk="0" hangingPunct="1">
        <a:spcBef>
          <a:spcPts val="0"/>
        </a:spcBef>
        <a:spcAft>
          <a:spcPts val="600"/>
        </a:spcAft>
        <a:buFontTx/>
        <a:buNone/>
        <a:defRPr sz="14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2pPr>
      <a:lvl3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3pPr>
      <a:lvl4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4pPr>
      <a:lvl5pPr marL="271463" indent="-271463" algn="l" defTabSz="914400" rtl="0" eaLnBrk="1" latinLnBrk="0" hangingPunct="1">
        <a:spcBef>
          <a:spcPts val="0"/>
        </a:spcBef>
        <a:spcAft>
          <a:spcPts val="600"/>
        </a:spcAft>
        <a:buClr>
          <a:schemeClr val="accent5"/>
        </a:buClr>
        <a:buFont typeface="Helvetica 55 Roman" pitchFamily="34" charset="0"/>
        <a:buChar char="+"/>
        <a:defRPr sz="1800" b="0" i="0" kern="1200">
          <a:solidFill>
            <a:schemeClr val="tx1"/>
          </a:solidFill>
          <a:latin typeface="HelveticaNeue LT 55 Roman" panose="020B0604020202020204" pitchFamily="34" charset="0"/>
          <a:ea typeface="HelveticaNeue LT 55 Roman" panose="020B0604020202020204" pitchFamily="34" charset="0"/>
          <a:cs typeface="HelveticaNeue LT 55 Roman" panose="020B0604020202020204" pitchFamily="34" charset="0"/>
        </a:defRPr>
      </a:lvl5pPr>
      <a:lvl6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" indent="-17145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Helvetica 55 Roman" pitchFamily="34" charset="0"/>
        <a:buChar char="+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5" pos="3929" userDrawn="1">
          <p15:clr>
            <a:srgbClr val="F26B43"/>
          </p15:clr>
        </p15:guide>
        <p15:guide id="6" pos="7241" userDrawn="1">
          <p15:clr>
            <a:srgbClr val="F26B43"/>
          </p15:clr>
        </p15:guide>
        <p15:guide id="8" orient="horz" pos="3975" userDrawn="1">
          <p15:clr>
            <a:srgbClr val="F26B43"/>
          </p15:clr>
        </p15:guide>
        <p15:guide id="9" orient="horz" pos="1146" userDrawn="1">
          <p15:clr>
            <a:srgbClr val="F26B43"/>
          </p15:clr>
        </p15:guide>
        <p15:guide id="10" orient="horz" pos="998" userDrawn="1">
          <p15:clr>
            <a:srgbClr val="F26B43"/>
          </p15:clr>
        </p15:guide>
        <p15:guide id="11" pos="437" userDrawn="1">
          <p15:clr>
            <a:srgbClr val="F26B43"/>
          </p15:clr>
        </p15:guide>
        <p15:guide id="12" pos="37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ilvija.orman@nexus-schweiz.ch" TargetMode="External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mailto:adrian.stettler@nexus-schweiz.ch" TargetMode="External"/><Relationship Id="rId4" Type="http://schemas.openxmlformats.org/officeDocument/2006/relationships/hyperlink" Target="mailto:juan.paya@nexus-schweiz.ch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H" dirty="0"/>
              <a:t>Plan comptable à partir du 01.01.2023 </a:t>
            </a:r>
            <a:br>
              <a:rPr lang="fr-CH" dirty="0"/>
            </a:br>
            <a:r>
              <a:rPr lang="fr-CH" dirty="0"/>
              <a:t>EMS Canton du valais</a:t>
            </a:r>
            <a:endParaRPr lang="de-DE" dirty="0"/>
          </a:p>
        </p:txBody>
      </p:sp>
      <p:sp>
        <p:nvSpPr>
          <p:cNvPr id="13" name="Untertitel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Nexus / FINANCE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Meeting TEAMS du 01.12.2022</a:t>
            </a:r>
          </a:p>
        </p:txBody>
      </p:sp>
    </p:spTree>
    <p:extLst>
      <p:ext uri="{BB962C8B-B14F-4D97-AF65-F5344CB8AC3E}">
        <p14:creationId xmlns:p14="http://schemas.microsoft.com/office/powerpoint/2010/main" val="30419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Attribution nouvelle année commerciale dans mandants EMS</a:t>
            </a:r>
          </a:p>
          <a:p>
            <a:r>
              <a:rPr lang="fr-CH" b="1" dirty="0">
                <a:solidFill>
                  <a:schemeClr val="accent5"/>
                </a:solidFill>
              </a:rPr>
              <a:t>Attention: Extrême prudence lors du réglage!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10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AE3C3E8-789A-4A7C-8CD0-FB15862B58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5945" y="3237346"/>
            <a:ext cx="86296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678" y="1919416"/>
            <a:ext cx="11195757" cy="4458674"/>
          </a:xfrm>
        </p:spPr>
        <p:txBody>
          <a:bodyPr/>
          <a:lstStyle/>
          <a:p>
            <a:r>
              <a:rPr lang="fr-CH" dirty="0"/>
              <a:t>Matrice des directives comptables GFR-CCH créée</a:t>
            </a:r>
          </a:p>
          <a:p>
            <a:r>
              <a:rPr lang="fr-CH" b="1" dirty="0">
                <a:solidFill>
                  <a:schemeClr val="accent5"/>
                </a:solidFill>
              </a:rPr>
              <a:t>Attention: Besoin d‘ajustement </a:t>
            </a:r>
            <a:r>
              <a:rPr lang="fr-CH" b="1" dirty="0">
                <a:solidFill>
                  <a:schemeClr val="accent5"/>
                </a:solidFill>
                <a:sym typeface="Wingdings" panose="05000000000000000000" pitchFamily="2" charset="2"/>
              </a:rPr>
              <a:t> </a:t>
            </a:r>
            <a:r>
              <a:rPr lang="fr-CH" b="1" dirty="0">
                <a:solidFill>
                  <a:schemeClr val="accent5"/>
                </a:solidFill>
              </a:rPr>
              <a:t>voir les prochaines étapes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DB4D408-B948-4436-B370-04CC295FED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8" y="2978221"/>
            <a:ext cx="8752477" cy="342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Désintoxication comptabilité analytique avant ouverture 2023</a:t>
            </a:r>
          </a:p>
          <a:p>
            <a:pPr lvl="1"/>
            <a:r>
              <a:rPr lang="fr-CH" dirty="0"/>
              <a:t>Éliminer vieux comptes de </a:t>
            </a:r>
            <a:br>
              <a:rPr lang="fr-CH" dirty="0"/>
            </a:br>
            <a:r>
              <a:rPr lang="fr-CH" dirty="0"/>
              <a:t>répartition et blocs de coûts</a:t>
            </a:r>
            <a:br>
              <a:rPr lang="fr-CH" dirty="0"/>
            </a:br>
            <a:br>
              <a:rPr lang="fr-CH" dirty="0"/>
            </a:br>
            <a:endParaRPr lang="fr-CH" dirty="0"/>
          </a:p>
          <a:p>
            <a:pPr lvl="1"/>
            <a:r>
              <a:rPr lang="fr-CH" dirty="0"/>
              <a:t>Suppression des attributions </a:t>
            </a:r>
            <a:br>
              <a:rPr lang="fr-CH" dirty="0"/>
            </a:br>
            <a:r>
              <a:rPr lang="fr-CH" dirty="0"/>
              <a:t>sur les CCH 2xx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12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F2F0A27-E07C-4B5B-BA4E-8DC9E2DF09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309" y="2511706"/>
            <a:ext cx="2810673" cy="303668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D5607A6-F15E-418E-AF28-89DC2F58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8324" y="2551690"/>
            <a:ext cx="2333446" cy="2996701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7C322BB7-3B7D-42D7-9AFC-BCF78270D9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940"/>
          <a:stretch/>
        </p:blipFill>
        <p:spPr>
          <a:xfrm>
            <a:off x="1318942" y="4838271"/>
            <a:ext cx="4502083" cy="119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15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9628D1-062A-44D7-9CD5-2B4615DA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  <a:endParaRPr lang="fr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26F351-90B3-4BB4-850F-0BA2E3202FCA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Adaptation du catalogue des prestations (facturation)</a:t>
            </a:r>
          </a:p>
          <a:p>
            <a:pPr lvl="1"/>
            <a:r>
              <a:rPr lang="fr-CH" dirty="0"/>
              <a:t>Rajout d’une ligne de prestation au 01.01.2023</a:t>
            </a:r>
          </a:p>
          <a:p>
            <a:pPr lvl="1"/>
            <a:r>
              <a:rPr lang="fr-CH" dirty="0"/>
              <a:t>Désactiver la prestation existante au 31.12.2022</a:t>
            </a:r>
          </a:p>
          <a:p>
            <a:pPr lvl="1"/>
            <a:r>
              <a:rPr lang="fr-CH" dirty="0"/>
              <a:t>Mise en place de la prestations avec le nouveau numéro de compte</a:t>
            </a:r>
          </a:p>
          <a:p>
            <a:pPr lvl="1"/>
            <a:endParaRPr lang="fr-CH" dirty="0"/>
          </a:p>
          <a:p>
            <a:pPr lvl="1"/>
            <a:endParaRPr lang="fr-CH" dirty="0"/>
          </a:p>
          <a:p>
            <a:pPr marL="0" indent="0">
              <a:buNone/>
            </a:pPr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73B012D-6E09-402D-8920-468D9BEE52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3411670-4B17-41CC-A020-645770269F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D0BC765-0991-417F-B117-2EBC36807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940" y="3801534"/>
            <a:ext cx="6511660" cy="249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39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ouvert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fr-CH" dirty="0"/>
              <a:t>Travaux ouverts Phase II </a:t>
            </a:r>
          </a:p>
          <a:p>
            <a:pPr lvl="1"/>
            <a:r>
              <a:rPr lang="fr-CH" dirty="0"/>
              <a:t>NEXUS FINANCE</a:t>
            </a:r>
          </a:p>
          <a:p>
            <a:pPr lvl="2"/>
            <a:r>
              <a:rPr lang="fr-CH" dirty="0"/>
              <a:t>Evaluer les comptes individuels </a:t>
            </a:r>
            <a:br>
              <a:rPr lang="fr-CH" dirty="0"/>
            </a:br>
            <a:r>
              <a:rPr lang="fr-CH" dirty="0"/>
              <a:t>et les ouvrir si nécessaire</a:t>
            </a:r>
          </a:p>
          <a:p>
            <a:pPr lvl="2"/>
            <a:r>
              <a:rPr lang="fr-CH" dirty="0"/>
              <a:t>Compléter les règles d‘imputation </a:t>
            </a:r>
            <a:br>
              <a:rPr lang="fr-CH" dirty="0"/>
            </a:br>
            <a:r>
              <a:rPr lang="fr-CH" dirty="0"/>
              <a:t>de la matrice</a:t>
            </a:r>
            <a:br>
              <a:rPr lang="de-DE" dirty="0"/>
            </a:b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14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D0E83E5-B96D-4399-A9FF-CCC9CC120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0175" y="1155419"/>
            <a:ext cx="2003431" cy="194216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A55DF9C-A8B4-4B67-A2E1-1A0B6C8CA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4103" y="3181551"/>
            <a:ext cx="4435863" cy="1644246"/>
          </a:xfrm>
          <a:prstGeom prst="rect">
            <a:avLst/>
          </a:prstGeom>
        </p:spPr>
      </p:pic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4DB66615-BA1B-4E35-9384-B25DDCD3E269}"/>
              </a:ext>
            </a:extLst>
          </p:cNvPr>
          <p:cNvSpPr/>
          <p:nvPr/>
        </p:nvSpPr>
        <p:spPr bwMode="gray">
          <a:xfrm rot="20596868">
            <a:off x="5547479" y="2470075"/>
            <a:ext cx="2083251" cy="195663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9" name="Pfeil: nach rechts 8">
            <a:extLst>
              <a:ext uri="{FF2B5EF4-FFF2-40B4-BE49-F238E27FC236}">
                <a16:creationId xmlns:a16="http://schemas.microsoft.com/office/drawing/2014/main" id="{FA65540F-6FBC-477D-B344-08523E293809}"/>
              </a:ext>
            </a:extLst>
          </p:cNvPr>
          <p:cNvSpPr/>
          <p:nvPr/>
        </p:nvSpPr>
        <p:spPr bwMode="gray">
          <a:xfrm rot="519935">
            <a:off x="4470667" y="4235460"/>
            <a:ext cx="2100021" cy="161470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</p:spTree>
    <p:extLst>
      <p:ext uri="{BB962C8B-B14F-4D97-AF65-F5344CB8AC3E}">
        <p14:creationId xmlns:p14="http://schemas.microsoft.com/office/powerpoint/2010/main" val="20801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85C548-C967-402C-8635-477B4722D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Qu'est-ce qui est ouvert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BE02BF0-931B-4F4B-8A3E-12E65E8DC252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09600" y="1919416"/>
            <a:ext cx="10913729" cy="4458674"/>
          </a:xfrm>
        </p:spPr>
        <p:txBody>
          <a:bodyPr/>
          <a:lstStyle/>
          <a:p>
            <a:pPr lvl="1"/>
            <a:r>
              <a:rPr lang="fr-CH" dirty="0"/>
              <a:t>NEXUS EMS Tableau des décisions (TD)</a:t>
            </a:r>
          </a:p>
          <a:p>
            <a:pPr lvl="2"/>
            <a:r>
              <a:rPr lang="fr-CH" dirty="0"/>
              <a:t>Rajout d’une date de fin des prestations existante au 31.12.2022</a:t>
            </a:r>
          </a:p>
          <a:p>
            <a:pPr lvl="2"/>
            <a:r>
              <a:rPr lang="fr-CH" dirty="0"/>
              <a:t>Nouvelle ligne de plan de compte à partir du 01.01.2023</a:t>
            </a:r>
          </a:p>
          <a:p>
            <a:pPr lvl="2"/>
            <a:r>
              <a:rPr lang="fr-CH" dirty="0"/>
              <a:t>Modification des comptes avec les nouveaux</a:t>
            </a:r>
          </a:p>
          <a:p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24C6666-683A-4C05-98DC-8ACCFF02EAD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59574B7-1D71-49A6-9A83-E38B9BD599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15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BBC200F-D360-43B2-AACD-E650970A3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38" y="4260486"/>
            <a:ext cx="11489735" cy="161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2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E667F1-0DAB-4C66-BD3D-D2D7491AB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Qu'est-ce qui est ouvert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6881FC8-9287-47F7-AC99-D9A7AD81D009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CH" dirty="0"/>
              <a:t>NEXUS PERSONNEL </a:t>
            </a:r>
          </a:p>
          <a:p>
            <a:pPr lvl="1"/>
            <a:r>
              <a:rPr lang="fr-CH" dirty="0"/>
              <a:t>Données du salarié / Organisation „Plan de comptabilisation“ </a:t>
            </a:r>
            <a:br>
              <a:rPr lang="fr-CH" dirty="0"/>
            </a:br>
            <a:r>
              <a:rPr lang="fr-CH" dirty="0"/>
              <a:t>(Mutation, nouveaux comptes - valable depuis janvier 2023)</a:t>
            </a:r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lvl="2"/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marL="914400" lvl="2" indent="0">
              <a:buNone/>
            </a:pPr>
            <a:endParaRPr lang="fr-CH" dirty="0"/>
          </a:p>
          <a:p>
            <a:pPr lvl="2"/>
            <a:r>
              <a:rPr lang="fr-CH" dirty="0"/>
              <a:t>PIS Catégories des postes </a:t>
            </a:r>
          </a:p>
          <a:p>
            <a:pPr lvl="3"/>
            <a:r>
              <a:rPr lang="fr-CH" dirty="0"/>
              <a:t>Désignation des postes (Soins)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2ACA0A2-2132-404F-B960-4CB6401484F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D2CE34F-3A0C-4A90-9397-CBE2FB874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16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1E8A63C-A660-4B4D-BBC4-DF1993566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1526" y="2924933"/>
            <a:ext cx="6006798" cy="284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212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ouvert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fr-CH" dirty="0"/>
              <a:t>Travaux ouverts </a:t>
            </a:r>
            <a:r>
              <a:rPr lang="fr-CH" dirty="0">
                <a:sym typeface="Wingdings" panose="05000000000000000000" pitchFamily="2" charset="2"/>
              </a:rPr>
              <a:t>Phase III</a:t>
            </a:r>
          </a:p>
          <a:p>
            <a:pPr lvl="1"/>
            <a:r>
              <a:rPr lang="fr-CH" dirty="0"/>
              <a:t>NEXUS FINANCE</a:t>
            </a:r>
          </a:p>
          <a:p>
            <a:pPr lvl="2"/>
            <a:r>
              <a:rPr lang="fr-CH" dirty="0"/>
              <a:t>Base des débiteurs/créanciers Button „Proposition“</a:t>
            </a:r>
            <a:br>
              <a:rPr lang="fr-CH" dirty="0"/>
            </a:br>
            <a:r>
              <a:rPr lang="fr-CH" dirty="0">
                <a:sym typeface="Wingdings" panose="05000000000000000000" pitchFamily="2" charset="2"/>
              </a:rPr>
              <a:t> ajuster compte collective/compte produits</a:t>
            </a:r>
            <a:endParaRPr lang="fr-CH" dirty="0"/>
          </a:p>
          <a:p>
            <a:pPr lvl="2"/>
            <a:r>
              <a:rPr lang="fr-CH" dirty="0"/>
              <a:t>Base des créanciers Proposition de compte</a:t>
            </a:r>
            <a:br>
              <a:rPr lang="fr-CH" dirty="0"/>
            </a:br>
            <a:r>
              <a:rPr lang="fr-CH" dirty="0">
                <a:sym typeface="Wingdings" panose="05000000000000000000" pitchFamily="2" charset="2"/>
              </a:rPr>
              <a:t> ajuster si utilisés</a:t>
            </a:r>
            <a:r>
              <a:rPr lang="fr-CH" dirty="0"/>
              <a:t> </a:t>
            </a:r>
          </a:p>
          <a:p>
            <a:pPr lvl="2"/>
            <a:r>
              <a:rPr lang="fr-CH" dirty="0"/>
              <a:t>Ajuster comptes GL propres Instituts de paiement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 NEXUS HEIM</a:t>
            </a:r>
          </a:p>
          <a:p>
            <a:pPr lvl="2"/>
            <a:r>
              <a:rPr lang="de-DE" dirty="0"/>
              <a:t>Adapter </a:t>
            </a:r>
            <a:r>
              <a:rPr lang="de-DE" dirty="0" err="1"/>
              <a:t>compte</a:t>
            </a:r>
            <a:r>
              <a:rPr lang="de-DE" dirty="0"/>
              <a:t> </a:t>
            </a:r>
            <a:r>
              <a:rPr lang="de-DE" dirty="0" err="1"/>
              <a:t>collective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/>
              <a:t>dans </a:t>
            </a:r>
            <a:r>
              <a:rPr lang="de-DE" dirty="0" err="1"/>
              <a:t>mandat</a:t>
            </a:r>
            <a:r>
              <a:rPr lang="de-DE" dirty="0"/>
              <a:t> EMS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2D40EDB-6054-4AAC-A4EA-E915616C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3907" y="636258"/>
            <a:ext cx="2975942" cy="2130189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7F93CCF7-82ED-4651-9385-12C02BB83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4557" y="4868224"/>
            <a:ext cx="3283381" cy="1904819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27D1EF30-7FC0-4187-B716-15817510D1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5923" y="2861744"/>
            <a:ext cx="2778070" cy="1911183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1A5A0D0B-5B46-490E-B966-540E56C57ED8}"/>
              </a:ext>
            </a:extLst>
          </p:cNvPr>
          <p:cNvSpPr/>
          <p:nvPr/>
        </p:nvSpPr>
        <p:spPr bwMode="gray">
          <a:xfrm rot="20002363">
            <a:off x="6984278" y="2361254"/>
            <a:ext cx="1503687" cy="159227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A8D664F3-C461-4CC5-AF0C-51B61540F05B}"/>
              </a:ext>
            </a:extLst>
          </p:cNvPr>
          <p:cNvSpPr/>
          <p:nvPr/>
        </p:nvSpPr>
        <p:spPr bwMode="gray">
          <a:xfrm>
            <a:off x="7067227" y="3773718"/>
            <a:ext cx="1508696" cy="17598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76B6E43-43F3-49CD-9F1B-0288843AB4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4895" y="4796239"/>
            <a:ext cx="2335473" cy="1904819"/>
          </a:xfrm>
          <a:prstGeom prst="rect">
            <a:avLst/>
          </a:prstGeom>
        </p:spPr>
      </p:pic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74824697-5DDA-440C-9369-FFE56C4C16A4}"/>
              </a:ext>
            </a:extLst>
          </p:cNvPr>
          <p:cNvSpPr/>
          <p:nvPr/>
        </p:nvSpPr>
        <p:spPr bwMode="gray">
          <a:xfrm rot="2391726">
            <a:off x="6764817" y="5089859"/>
            <a:ext cx="1557922" cy="201744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06EEC5EB-08E6-4C42-9FC4-B6D700D6C711}"/>
              </a:ext>
            </a:extLst>
          </p:cNvPr>
          <p:cNvSpPr/>
          <p:nvPr/>
        </p:nvSpPr>
        <p:spPr bwMode="gray">
          <a:xfrm rot="742916">
            <a:off x="3377110" y="6276368"/>
            <a:ext cx="1577410" cy="179032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1800" dirty="0" err="1"/>
          </a:p>
        </p:txBody>
      </p:sp>
    </p:spTree>
    <p:extLst>
      <p:ext uri="{BB962C8B-B14F-4D97-AF65-F5344CB8AC3E}">
        <p14:creationId xmlns:p14="http://schemas.microsoft.com/office/powerpoint/2010/main" val="8532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E2D428-5D0D-49EB-8496-F7D8445CE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Qu'est-ce qui est ouvert 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A49A5-727D-4CFA-B08E-95970F384DFB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de-DE" dirty="0"/>
              <a:t>NEXUS PERSONNEL </a:t>
            </a:r>
            <a:endParaRPr lang="fr-CH" dirty="0"/>
          </a:p>
          <a:p>
            <a:pPr lvl="1"/>
            <a:r>
              <a:rPr lang="fr-CH" dirty="0">
                <a:sym typeface="Wingdings" panose="05000000000000000000" pitchFamily="2" charset="2"/>
              </a:rPr>
              <a:t>Base rubriques salariales / modifier les comptes</a:t>
            </a:r>
          </a:p>
          <a:p>
            <a:pPr lvl="1"/>
            <a:r>
              <a:rPr lang="fr-CH" dirty="0"/>
              <a:t>Début janvier 2023, les nouveaux comptes seront adaptés dans le compte GL des rubriques salariales pour tous les mandats</a:t>
            </a:r>
            <a:r>
              <a:rPr lang="de-DE" dirty="0"/>
              <a:t>.</a:t>
            </a:r>
          </a:p>
          <a:p>
            <a:pPr marL="1371600" lvl="3" indent="0">
              <a:buNone/>
            </a:pPr>
            <a:endParaRPr lang="de-DE" dirty="0"/>
          </a:p>
          <a:p>
            <a:endParaRPr lang="fr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2369D90-90E4-4F7D-BC26-B6192F5AE6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Phase III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DBAA273-4C5D-43D9-B920-76B6B3072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D003DB1-B408-4B71-A6BC-1376D1DBF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480" y="3894952"/>
            <a:ext cx="4663519" cy="267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ouvert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ouverts</a:t>
            </a:r>
            <a:r>
              <a:rPr lang="de-DE" dirty="0"/>
              <a:t> Phase IV (après </a:t>
            </a:r>
            <a:r>
              <a:rPr lang="de-DE" dirty="0" err="1"/>
              <a:t>clôture</a:t>
            </a:r>
            <a:r>
              <a:rPr lang="de-DE" dirty="0"/>
              <a:t> des </a:t>
            </a:r>
            <a:r>
              <a:rPr lang="de-DE" dirty="0" err="1"/>
              <a:t>comptes</a:t>
            </a:r>
            <a:r>
              <a:rPr lang="de-DE" dirty="0"/>
              <a:t>) </a:t>
            </a:r>
          </a:p>
          <a:p>
            <a:pPr lvl="1"/>
            <a:r>
              <a:rPr lang="fr-CH" dirty="0"/>
              <a:t>NEXUS FINANCE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Suivi du flux comptable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Effectuer d'éventuelles transferts/corrections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Bloquer vieux comptes et liaisons CCH/GFR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Transférer la comptabilité des immobilisations (si utilisée) </a:t>
            </a:r>
            <a:br>
              <a:rPr lang="fr-CH" dirty="0">
                <a:sym typeface="Wingdings" panose="05000000000000000000" pitchFamily="2" charset="2"/>
              </a:rPr>
            </a:br>
            <a:r>
              <a:rPr lang="fr-CH" dirty="0">
                <a:sym typeface="Wingdings" panose="05000000000000000000" pitchFamily="2" charset="2"/>
              </a:rPr>
              <a:t>vers de nouveaux comptes collectifs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Reports de solde du 31.12.2022 au 01.01.2023 sur de nouveaux comptes</a:t>
            </a:r>
          </a:p>
          <a:p>
            <a:pPr lvl="2"/>
            <a:r>
              <a:rPr lang="fr-CH" dirty="0">
                <a:sym typeface="Wingdings" panose="05000000000000000000" pitchFamily="2" charset="2"/>
              </a:rPr>
              <a:t>Adaptation comptabilité analytique pour statistique 2023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7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Équipe</a:t>
            </a:r>
            <a:r>
              <a:rPr lang="de-DE" dirty="0"/>
              <a:t> Nexus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7" name="Bildplatzhalter 6">
            <a:extLst>
              <a:ext uri="{FF2B5EF4-FFF2-40B4-BE49-F238E27FC236}">
                <a16:creationId xmlns:a16="http://schemas.microsoft.com/office/drawing/2014/main" id="{060FE980-DE3B-4EC3-9E46-08F1222833A7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b="12774"/>
          <a:stretch>
            <a:fillRect/>
          </a:stretch>
        </p:blipFill>
        <p:spPr>
          <a:xfrm>
            <a:off x="3520053" y="1893754"/>
            <a:ext cx="1652156" cy="1639858"/>
          </a:xfrm>
        </p:spPr>
      </p:pic>
      <p:sp>
        <p:nvSpPr>
          <p:cNvPr id="15" name="Textplatzhalter 14"/>
          <p:cNvSpPr>
            <a:spLocks noGrp="1"/>
          </p:cNvSpPr>
          <p:nvPr>
            <p:ph type="body" sz="quarter" idx="44"/>
          </p:nvPr>
        </p:nvSpPr>
        <p:spPr>
          <a:xfrm>
            <a:off x="3090772" y="3638234"/>
            <a:ext cx="2581377" cy="802028"/>
          </a:xfrm>
        </p:spPr>
        <p:txBody>
          <a:bodyPr/>
          <a:lstStyle/>
          <a:p>
            <a:r>
              <a:rPr lang="de-DE" dirty="0"/>
              <a:t>Adrian Stettler</a:t>
            </a:r>
          </a:p>
          <a:p>
            <a:r>
              <a:rPr lang="de-DE" sz="1600" dirty="0" err="1"/>
              <a:t>nexus</a:t>
            </a:r>
            <a:r>
              <a:rPr lang="de-DE" sz="1600" dirty="0"/>
              <a:t> / Finance</a:t>
            </a:r>
          </a:p>
        </p:txBody>
      </p:sp>
      <p:sp>
        <p:nvSpPr>
          <p:cNvPr id="10" name="Inhaltsplatzhalter 17"/>
          <p:cNvSpPr txBox="1">
            <a:spLocks/>
          </p:cNvSpPr>
          <p:nvPr/>
        </p:nvSpPr>
        <p:spPr>
          <a:xfrm>
            <a:off x="8408594" y="2135451"/>
            <a:ext cx="3966181" cy="16874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6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4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2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0"/>
              </a:spcAft>
              <a:buFont typeface="HelveticaNeue LT 43 LightEx" panose="020B0503020202020204" pitchFamily="34" charset="0"/>
              <a:buNone/>
            </a:pPr>
            <a:endParaRPr lang="de-DE" sz="1600" dirty="0"/>
          </a:p>
        </p:txBody>
      </p:sp>
      <p:sp>
        <p:nvSpPr>
          <p:cNvPr id="12" name="Inhaltsplatzhalter 17"/>
          <p:cNvSpPr txBox="1">
            <a:spLocks/>
          </p:cNvSpPr>
          <p:nvPr/>
        </p:nvSpPr>
        <p:spPr>
          <a:xfrm>
            <a:off x="8083388" y="2135451"/>
            <a:ext cx="3966181" cy="16959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6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400" b="0" i="0" kern="1200" baseline="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200" b="0" i="0" kern="1200">
                <a:solidFill>
                  <a:schemeClr val="bg1"/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Neue LT 43 LightEx" panose="020B0503020202020204" pitchFamily="34" charset="0"/>
              <a:buChar char="+"/>
              <a:defRPr sz="18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endParaRPr lang="de-DE" sz="1600" dirty="0"/>
          </a:p>
        </p:txBody>
      </p:sp>
      <p:pic>
        <p:nvPicPr>
          <p:cNvPr id="8" name="Bildplatzhalter 6">
            <a:extLst>
              <a:ext uri="{FF2B5EF4-FFF2-40B4-BE49-F238E27FC236}">
                <a16:creationId xmlns:a16="http://schemas.microsoft.com/office/drawing/2014/main" id="{6985456E-875E-4233-A2A4-31FE4340A60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66" y="1915419"/>
            <a:ext cx="1507660" cy="1618193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  <p:sp>
        <p:nvSpPr>
          <p:cNvPr id="9" name="Textplatzhalter 14">
            <a:extLst>
              <a:ext uri="{FF2B5EF4-FFF2-40B4-BE49-F238E27FC236}">
                <a16:creationId xmlns:a16="http://schemas.microsoft.com/office/drawing/2014/main" id="{F0299F72-B930-4342-81B6-5AB92E5B42B8}"/>
              </a:ext>
            </a:extLst>
          </p:cNvPr>
          <p:cNvSpPr txBox="1">
            <a:spLocks/>
          </p:cNvSpPr>
          <p:nvPr/>
        </p:nvSpPr>
        <p:spPr>
          <a:xfrm>
            <a:off x="416200" y="3620155"/>
            <a:ext cx="2581377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Juan Paya</a:t>
            </a:r>
          </a:p>
          <a:p>
            <a:r>
              <a:rPr lang="de-DE" sz="1600" dirty="0"/>
              <a:t>Chef de </a:t>
            </a:r>
            <a:r>
              <a:rPr lang="de-DE" sz="1600" dirty="0" err="1"/>
              <a:t>projet</a:t>
            </a:r>
            <a:r>
              <a:rPr lang="de-DE" sz="1600" dirty="0"/>
              <a:t> VS</a:t>
            </a:r>
          </a:p>
        </p:txBody>
      </p:sp>
      <p:pic>
        <p:nvPicPr>
          <p:cNvPr id="11" name="Bildplatzhalter 6">
            <a:extLst>
              <a:ext uri="{FF2B5EF4-FFF2-40B4-BE49-F238E27FC236}">
                <a16:creationId xmlns:a16="http://schemas.microsoft.com/office/drawing/2014/main" id="{14DF2C09-61B8-4E3E-B3A6-AD4ACD1BAB1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567" y="1893754"/>
            <a:ext cx="1434478" cy="1560369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1CC48998-8B86-43D1-A32E-F3953E326559}"/>
              </a:ext>
            </a:extLst>
          </p:cNvPr>
          <p:cNvSpPr txBox="1">
            <a:spLocks/>
          </p:cNvSpPr>
          <p:nvPr/>
        </p:nvSpPr>
        <p:spPr>
          <a:xfrm>
            <a:off x="6028948" y="3598490"/>
            <a:ext cx="2728473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Hayri Goeksungur</a:t>
            </a:r>
          </a:p>
          <a:p>
            <a:r>
              <a:rPr lang="de-DE" sz="1600" dirty="0" err="1"/>
              <a:t>nexus</a:t>
            </a:r>
            <a:r>
              <a:rPr lang="de-DE" sz="1600" dirty="0"/>
              <a:t> / EMS</a:t>
            </a:r>
          </a:p>
        </p:txBody>
      </p: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6CC19D3E-508E-4EED-A43E-8EDB95DF7A1F}"/>
              </a:ext>
            </a:extLst>
          </p:cNvPr>
          <p:cNvSpPr txBox="1">
            <a:spLocks/>
          </p:cNvSpPr>
          <p:nvPr/>
        </p:nvSpPr>
        <p:spPr>
          <a:xfrm>
            <a:off x="8772920" y="3620155"/>
            <a:ext cx="2581377" cy="8020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400" b="0" i="0" kern="1200">
                <a:solidFill>
                  <a:schemeClr val="bg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1pPr>
            <a:lvl2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2pPr>
            <a:lvl3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3pPr>
            <a:lvl4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4pPr>
            <a:lvl5pPr marL="271463" indent="-271463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5"/>
              </a:buClr>
              <a:buFont typeface="Helvetica 55 Roman" pitchFamily="34" charset="0"/>
              <a:buChar char="+"/>
              <a:defRPr sz="1800" b="0" i="0" kern="1200">
                <a:solidFill>
                  <a:schemeClr val="tx1"/>
                </a:solidFill>
                <a:latin typeface="HelveticaNeue LT 55 Roman" panose="020B0604020202020204" pitchFamily="34" charset="0"/>
                <a:ea typeface="HelveticaNeue LT 55 Roman" panose="020B0604020202020204" pitchFamily="34" charset="0"/>
                <a:cs typeface="HelveticaNeue LT 55 Roman" panose="020B0604020202020204" pitchFamily="34" charset="0"/>
              </a:defRPr>
            </a:lvl5pPr>
            <a:lvl6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1450" indent="-1714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Helvetica 55 Roman" pitchFamily="34" charset="0"/>
              <a:buChar char="+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Ricardo </a:t>
            </a:r>
            <a:r>
              <a:rPr lang="de-DE" dirty="0" err="1"/>
              <a:t>Gillioz</a:t>
            </a:r>
            <a:endParaRPr lang="de-DE" dirty="0"/>
          </a:p>
          <a:p>
            <a:r>
              <a:rPr lang="de-DE" sz="1600" dirty="0" err="1"/>
              <a:t>nexus</a:t>
            </a:r>
            <a:r>
              <a:rPr lang="de-DE" sz="1600" dirty="0"/>
              <a:t> / </a:t>
            </a:r>
            <a:r>
              <a:rPr lang="de-DE" sz="1600" dirty="0" err="1"/>
              <a:t>Personnel</a:t>
            </a:r>
            <a:endParaRPr lang="de-DE" sz="1600" dirty="0"/>
          </a:p>
        </p:txBody>
      </p:sp>
      <p:pic>
        <p:nvPicPr>
          <p:cNvPr id="17" name="Bildplatzhalter 6">
            <a:extLst>
              <a:ext uri="{FF2B5EF4-FFF2-40B4-BE49-F238E27FC236}">
                <a16:creationId xmlns:a16="http://schemas.microsoft.com/office/drawing/2014/main" id="{79BB05A2-AC2E-44BA-BF4F-16A1F5E407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492" y="1915419"/>
            <a:ext cx="1325105" cy="1560369"/>
          </a:xfrm>
          <a:prstGeom prst="ellipse">
            <a:avLst/>
          </a:prstGeom>
          <a:solidFill>
            <a:schemeClr val="accent3"/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</a:ln>
          <a:effectLst/>
        </p:spPr>
      </p:pic>
    </p:spTree>
    <p:extLst>
      <p:ext uri="{BB962C8B-B14F-4D97-AF65-F5344CB8AC3E}">
        <p14:creationId xmlns:p14="http://schemas.microsoft.com/office/powerpoint/2010/main" val="93602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ouvert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ouverts</a:t>
            </a:r>
            <a:r>
              <a:rPr lang="de-DE" dirty="0"/>
              <a:t> Phase V (dans </a:t>
            </a:r>
            <a:r>
              <a:rPr lang="de-DE" dirty="0" err="1"/>
              <a:t>l‘année</a:t>
            </a:r>
            <a:r>
              <a:rPr lang="de-DE" dirty="0"/>
              <a:t> </a:t>
            </a:r>
            <a:r>
              <a:rPr lang="de-DE" dirty="0" err="1"/>
              <a:t>commerciale</a:t>
            </a:r>
            <a:r>
              <a:rPr lang="de-DE" dirty="0"/>
              <a:t> 2024)</a:t>
            </a:r>
          </a:p>
          <a:p>
            <a:pPr lvl="1"/>
            <a:r>
              <a:rPr lang="de-DE" dirty="0"/>
              <a:t>NEXUS FINANCE</a:t>
            </a:r>
          </a:p>
          <a:p>
            <a:pPr lvl="2"/>
            <a:r>
              <a:rPr lang="de-DE" dirty="0" err="1">
                <a:sym typeface="Wingdings" panose="05000000000000000000" pitchFamily="2" charset="2"/>
              </a:rPr>
              <a:t>Eventuellement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effectuer</a:t>
            </a:r>
            <a:r>
              <a:rPr lang="de-DE" dirty="0">
                <a:sym typeface="Wingdings" panose="05000000000000000000" pitchFamily="2" charset="2"/>
              </a:rPr>
              <a:t> des </a:t>
            </a:r>
            <a:r>
              <a:rPr lang="de-DE" dirty="0" err="1">
                <a:sym typeface="Wingdings" panose="05000000000000000000" pitchFamily="2" charset="2"/>
              </a:rPr>
              <a:t>transferts</a:t>
            </a:r>
            <a:r>
              <a:rPr lang="de-DE" dirty="0">
                <a:sym typeface="Wingdings" panose="05000000000000000000" pitchFamily="2" charset="2"/>
              </a:rPr>
              <a:t>/</a:t>
            </a:r>
            <a:r>
              <a:rPr lang="de-DE" dirty="0" err="1">
                <a:sym typeface="Wingdings" panose="05000000000000000000" pitchFamily="2" charset="2"/>
              </a:rPr>
              <a:t>corrections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de-DE" dirty="0">
                <a:sym typeface="Wingdings" panose="05000000000000000000" pitchFamily="2" charset="2"/>
              </a:rPr>
              <a:t>Suppression des </a:t>
            </a:r>
            <a:r>
              <a:rPr lang="de-DE" dirty="0" err="1">
                <a:sym typeface="Wingdings" panose="05000000000000000000" pitchFamily="2" charset="2"/>
              </a:rPr>
              <a:t>anciens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comptes</a:t>
            </a:r>
            <a:r>
              <a:rPr lang="de-DE" dirty="0">
                <a:sym typeface="Wingdings" panose="05000000000000000000" pitchFamily="2" charset="2"/>
              </a:rPr>
              <a:t> et </a:t>
            </a:r>
            <a:r>
              <a:rPr lang="de-DE" dirty="0" err="1">
                <a:sym typeface="Wingdings" panose="05000000000000000000" pitchFamily="2" charset="2"/>
              </a:rPr>
              <a:t>genres</a:t>
            </a:r>
            <a:r>
              <a:rPr lang="de-DE" dirty="0">
                <a:sym typeface="Wingdings" panose="05000000000000000000" pitchFamily="2" charset="2"/>
              </a:rPr>
              <a:t> de frais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dans </a:t>
            </a:r>
            <a:r>
              <a:rPr lang="de-DE" dirty="0" err="1">
                <a:sym typeface="Wingdings" panose="05000000000000000000" pitchFamily="2" charset="2"/>
              </a:rPr>
              <a:t>l‘année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commerciale</a:t>
            </a:r>
            <a:r>
              <a:rPr lang="de-DE" dirty="0">
                <a:sym typeface="Wingdings" panose="05000000000000000000" pitchFamily="2" charset="2"/>
              </a:rPr>
              <a:t> 2024 </a:t>
            </a:r>
            <a:br>
              <a:rPr lang="de-DE" dirty="0">
                <a:sym typeface="Wingdings" panose="05000000000000000000" pitchFamily="2" charset="2"/>
              </a:rPr>
            </a:br>
            <a:endParaRPr lang="de-DE" dirty="0">
              <a:sym typeface="Wingdings" panose="05000000000000000000" pitchFamily="2" charset="2"/>
            </a:endParaRP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53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Prochaines étapes : Qui fait quoi ?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err="1"/>
              <a:t>Travaux</a:t>
            </a:r>
            <a:r>
              <a:rPr lang="de-DE" dirty="0"/>
              <a:t> Phase II</a:t>
            </a:r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Comptabilité</a:t>
            </a:r>
            <a:r>
              <a:rPr lang="de-DE" b="1" dirty="0">
                <a:solidFill>
                  <a:schemeClr val="accent5"/>
                </a:solidFill>
              </a:rPr>
              <a:t> EMS:</a:t>
            </a:r>
          </a:p>
          <a:p>
            <a:pPr lvl="2"/>
            <a:r>
              <a:rPr lang="fr-CH" dirty="0"/>
              <a:t>Ouvrir les comptes individuels nécessaires </a:t>
            </a:r>
            <a:r>
              <a:rPr lang="de-DE" dirty="0"/>
              <a:t> </a:t>
            </a:r>
          </a:p>
          <a:p>
            <a:pPr lvl="3"/>
            <a:r>
              <a:rPr lang="fr-CH" dirty="0"/>
              <a:t>Principe 1 : autant que nécessaire, aussi peu que possible</a:t>
            </a:r>
            <a:endParaRPr lang="de-DE" dirty="0"/>
          </a:p>
          <a:p>
            <a:pPr lvl="3"/>
            <a:r>
              <a:rPr lang="fr-CH" dirty="0"/>
              <a:t>Principe 2 : pour les comptes de résultats, TOUJOURS choisir le genre de frais existant (standard)</a:t>
            </a:r>
          </a:p>
          <a:p>
            <a:pPr lvl="3"/>
            <a:r>
              <a:rPr lang="fr-CH" dirty="0"/>
              <a:t>Principe 3 : compte finance = 5ème position individuellement</a:t>
            </a:r>
          </a:p>
          <a:p>
            <a:pPr lvl="2"/>
            <a:r>
              <a:rPr lang="de-DE" dirty="0">
                <a:sym typeface="Wingdings" panose="05000000000000000000" pitchFamily="2" charset="2"/>
              </a:rPr>
              <a:t>Retour des </a:t>
            </a:r>
            <a:r>
              <a:rPr lang="de-DE" dirty="0" err="1">
                <a:sym typeface="Wingdings" panose="05000000000000000000" pitchFamily="2" charset="2"/>
              </a:rPr>
              <a:t>comptes</a:t>
            </a: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individuels</a:t>
            </a:r>
            <a:endParaRPr lang="de-DE" dirty="0">
              <a:sym typeface="Wingdings" panose="05000000000000000000" pitchFamily="2" charset="2"/>
            </a:endParaRPr>
          </a:p>
          <a:p>
            <a:pPr lvl="3"/>
            <a:r>
              <a:rPr lang="fr-CH" dirty="0">
                <a:sym typeface="Wingdings" panose="05000000000000000000" pitchFamily="2" charset="2"/>
              </a:rPr>
              <a:t>Renvoyer le fichier Excel selon modèle</a:t>
            </a:r>
          </a:p>
          <a:p>
            <a:pPr lvl="2"/>
            <a:r>
              <a:rPr lang="fr-CH" dirty="0"/>
              <a:t>Compléments dans les règles d'imputation</a:t>
            </a:r>
            <a:endParaRPr lang="de-DE" dirty="0"/>
          </a:p>
          <a:p>
            <a:pPr lvl="3"/>
            <a:r>
              <a:rPr lang="fr-CH" dirty="0">
                <a:sym typeface="Wingdings" panose="05000000000000000000" pitchFamily="2" charset="2"/>
              </a:rPr>
              <a:t>Déclaration avec formulaire (pour compléter la matrice des règles d'imputation générale)</a:t>
            </a:r>
            <a:endParaRPr lang="de-DE" dirty="0">
              <a:sym typeface="Wingdings" panose="05000000000000000000" pitchFamily="2" charset="2"/>
            </a:endParaRPr>
          </a:p>
          <a:p>
            <a:pPr lvl="2"/>
            <a:r>
              <a:rPr lang="fr-CH" dirty="0"/>
              <a:t>Les factures fournisseurs 2023 peuvent être saisies dès maintenant</a:t>
            </a:r>
          </a:p>
          <a:p>
            <a:pPr lvl="3"/>
            <a:r>
              <a:rPr lang="fr-CH" b="1" dirty="0">
                <a:solidFill>
                  <a:srgbClr val="FF0000"/>
                </a:solidFill>
              </a:rPr>
              <a:t>Attention : le compte collectif doit être modifié manuellement en 20000 !</a:t>
            </a:r>
            <a:endParaRPr lang="de-DE" b="1" dirty="0">
              <a:solidFill>
                <a:srgbClr val="FF0000"/>
              </a:solidFill>
            </a:endParaRPr>
          </a:p>
          <a:p>
            <a:pPr lvl="1"/>
            <a:endParaRPr lang="de-DE" dirty="0"/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Équipe</a:t>
            </a:r>
            <a:r>
              <a:rPr lang="de-DE" b="1" dirty="0">
                <a:solidFill>
                  <a:schemeClr val="accent5"/>
                </a:solidFill>
              </a:rPr>
              <a:t> NEXUS FINANCE :</a:t>
            </a:r>
          </a:p>
          <a:p>
            <a:pPr lvl="2"/>
            <a:r>
              <a:rPr lang="de-DE" dirty="0" err="1"/>
              <a:t>Traiter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retours</a:t>
            </a:r>
            <a:endParaRPr lang="de-DE" dirty="0"/>
          </a:p>
          <a:p>
            <a:pPr lvl="2"/>
            <a:r>
              <a:rPr lang="fr-CH" dirty="0"/>
              <a:t>Évaluer et compléter la matrice des règles d'imputation</a:t>
            </a:r>
            <a:endParaRPr lang="de-DE" dirty="0"/>
          </a:p>
          <a:p>
            <a:pPr lvl="2"/>
            <a:r>
              <a:rPr lang="fr-CH" dirty="0"/>
              <a:t>Point de contact pour les questions relatives aux travaux à effectuer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763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Prochaines étapes : Qui fait quoi ?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err="1"/>
              <a:t>Juger</a:t>
            </a:r>
            <a:r>
              <a:rPr lang="de-DE" dirty="0"/>
              <a:t> et </a:t>
            </a:r>
            <a:r>
              <a:rPr lang="de-DE" dirty="0" err="1"/>
              <a:t>ouverture</a:t>
            </a:r>
            <a:r>
              <a:rPr lang="de-DE" dirty="0"/>
              <a:t> </a:t>
            </a:r>
            <a:r>
              <a:rPr lang="de-DE" dirty="0" err="1"/>
              <a:t>comptes</a:t>
            </a:r>
            <a:r>
              <a:rPr lang="de-DE" dirty="0"/>
              <a:t> </a:t>
            </a:r>
            <a:r>
              <a:rPr lang="de-DE" dirty="0" err="1"/>
              <a:t>individuels</a:t>
            </a:r>
            <a:r>
              <a:rPr lang="de-DE" dirty="0"/>
              <a:t> dans la variante 24 </a:t>
            </a:r>
            <a:br>
              <a:rPr lang="de-DE" dirty="0"/>
            </a:br>
            <a:r>
              <a:rPr lang="de-DE" dirty="0"/>
              <a:t>„Plan </a:t>
            </a:r>
            <a:r>
              <a:rPr lang="de-DE" dirty="0" err="1"/>
              <a:t>comptable</a:t>
            </a:r>
            <a:r>
              <a:rPr lang="de-DE" dirty="0"/>
              <a:t> 2023 (</a:t>
            </a:r>
            <a:r>
              <a:rPr lang="de-DE" dirty="0" err="1"/>
              <a:t>sans</a:t>
            </a:r>
            <a:r>
              <a:rPr lang="de-DE" dirty="0"/>
              <a:t> </a:t>
            </a:r>
            <a:r>
              <a:rPr lang="de-DE" dirty="0" err="1"/>
              <a:t>mapping</a:t>
            </a:r>
            <a:r>
              <a:rPr lang="de-DE" dirty="0"/>
              <a:t>)“</a:t>
            </a:r>
          </a:p>
          <a:p>
            <a:pPr lvl="1"/>
            <a:r>
              <a:rPr lang="de-DE" dirty="0"/>
              <a:t>BIL_I/ER_I: </a:t>
            </a:r>
          </a:p>
          <a:p>
            <a:pPr lvl="2"/>
            <a:r>
              <a:rPr lang="de-DE" dirty="0"/>
              <a:t>dans </a:t>
            </a:r>
            <a:r>
              <a:rPr lang="de-DE" dirty="0" err="1"/>
              <a:t>années</a:t>
            </a:r>
            <a:r>
              <a:rPr lang="de-DE" dirty="0"/>
              <a:t> 2021/2022 </a:t>
            </a:r>
            <a:r>
              <a:rPr lang="de-DE" dirty="0" err="1"/>
              <a:t>comptes</a:t>
            </a:r>
            <a:r>
              <a:rPr lang="de-DE" dirty="0"/>
              <a:t> </a:t>
            </a:r>
            <a:r>
              <a:rPr lang="de-DE" dirty="0" err="1"/>
              <a:t>utilisés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BIL_X/ER_X:</a:t>
            </a:r>
          </a:p>
          <a:p>
            <a:pPr lvl="2"/>
            <a:r>
              <a:rPr lang="de-DE" dirty="0"/>
              <a:t>dans </a:t>
            </a:r>
            <a:r>
              <a:rPr lang="de-DE" dirty="0" err="1"/>
              <a:t>années</a:t>
            </a:r>
            <a:r>
              <a:rPr lang="de-DE" dirty="0"/>
              <a:t> 2021/2022 </a:t>
            </a:r>
            <a:r>
              <a:rPr lang="de-DE" dirty="0" err="1"/>
              <a:t>solde</a:t>
            </a:r>
            <a:r>
              <a:rPr lang="de-DE" dirty="0"/>
              <a:t> = 0</a:t>
            </a:r>
            <a:br>
              <a:rPr lang="de-DE" dirty="0"/>
            </a:br>
            <a:endParaRPr lang="de-DE" dirty="0"/>
          </a:p>
          <a:p>
            <a:pPr lvl="1"/>
            <a:r>
              <a:rPr lang="de-DE" dirty="0"/>
              <a:t>BIL_S/ER_S: (</a:t>
            </a:r>
            <a:r>
              <a:rPr lang="de-DE" b="1" dirty="0" err="1">
                <a:solidFill>
                  <a:srgbClr val="FF0000"/>
                </a:solidFill>
              </a:rPr>
              <a:t>Veuillez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créer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ces</a:t>
            </a:r>
            <a:r>
              <a:rPr lang="de-DE" b="1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groupes</a:t>
            </a:r>
            <a:r>
              <a:rPr lang="de-DE" dirty="0"/>
              <a:t>)</a:t>
            </a:r>
          </a:p>
          <a:p>
            <a:pPr lvl="2"/>
            <a:r>
              <a:rPr lang="fr-FR" dirty="0"/>
              <a:t>Anciens comptes individuels pouvant </a:t>
            </a:r>
            <a:br>
              <a:rPr lang="fr-FR" dirty="0"/>
            </a:br>
            <a:r>
              <a:rPr lang="fr-FR" dirty="0"/>
              <a:t>être réaffectés à de nouveaux comptes standards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II: </a:t>
            </a:r>
            <a:r>
              <a:rPr lang="de-DE" dirty="0" err="1"/>
              <a:t>Comptabilité</a:t>
            </a:r>
            <a:r>
              <a:rPr lang="de-DE" dirty="0"/>
              <a:t> EMS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22</a:t>
            </a:fld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68ED0AA-DD4E-40FE-96C9-2D166E9B0D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154" y="3018964"/>
            <a:ext cx="3091591" cy="265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1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Prochaines étapes : Qui fait quoi ?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088" y="1919416"/>
            <a:ext cx="11287851" cy="4458674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Message de retour </a:t>
            </a:r>
          </a:p>
          <a:p>
            <a:pPr lvl="1"/>
            <a:r>
              <a:rPr lang="fr-FR" dirty="0"/>
              <a:t>Remplir le modèle Excel de déclaration des comptes individuels utilisés</a:t>
            </a:r>
            <a:br>
              <a:rPr lang="de-DE" dirty="0"/>
            </a:br>
            <a:r>
              <a:rPr lang="fr-FR" sz="1300" dirty="0"/>
              <a:t>«Mandant XX individuelle </a:t>
            </a:r>
            <a:r>
              <a:rPr lang="fr-FR" sz="1300" dirty="0" err="1"/>
              <a:t>Konten</a:t>
            </a:r>
            <a:r>
              <a:rPr lang="fr-FR" sz="1300" dirty="0"/>
              <a:t>, </a:t>
            </a:r>
            <a:r>
              <a:rPr lang="fr-FR" sz="1300" dirty="0" err="1"/>
              <a:t>Kontierungsregeln</a:t>
            </a:r>
            <a:r>
              <a:rPr lang="fr-FR" sz="1300" dirty="0"/>
              <a:t> - comptes individuels, </a:t>
            </a:r>
            <a:r>
              <a:rPr lang="fr-FR" sz="1300" dirty="0" err="1"/>
              <a:t>régle</a:t>
            </a:r>
            <a:r>
              <a:rPr lang="fr-FR" sz="1300" dirty="0"/>
              <a:t> de comptabilisation.xlsx »</a:t>
            </a:r>
            <a:br>
              <a:rPr lang="fr-FR" sz="1300" dirty="0"/>
            </a:br>
            <a:endParaRPr lang="fr-FR" sz="1300" dirty="0"/>
          </a:p>
          <a:p>
            <a:pPr lvl="2"/>
            <a:r>
              <a:rPr lang="fr-FR" dirty="0"/>
              <a:t>Déclaration des comptes individuels</a:t>
            </a:r>
          </a:p>
          <a:p>
            <a:pPr lvl="2"/>
            <a:r>
              <a:rPr lang="fr-FR" dirty="0"/>
              <a:t>Compléments/corrections des règles d'imputation</a:t>
            </a:r>
            <a:br>
              <a:rPr lang="fr-FR" dirty="0"/>
            </a:br>
            <a:br>
              <a:rPr lang="fr-FR" dirty="0"/>
            </a:br>
            <a:r>
              <a:rPr lang="fr-FR" b="1" dirty="0">
                <a:solidFill>
                  <a:schemeClr val="accent5"/>
                </a:solidFill>
                <a:sym typeface="Wingdings" panose="05000000000000000000" pitchFamily="2" charset="2"/>
              </a:rPr>
              <a:t> N'a pas besoin d'être parfait</a:t>
            </a:r>
            <a:endParaRPr lang="de-DE" b="1" dirty="0">
              <a:solidFill>
                <a:schemeClr val="accent5"/>
              </a:solidFill>
            </a:endParaRPr>
          </a:p>
          <a:p>
            <a:pPr marL="457200" lvl="1" indent="0">
              <a:buNone/>
            </a:pPr>
            <a:endParaRPr lang="de-DE" dirty="0"/>
          </a:p>
          <a:p>
            <a:pPr marL="457200" lvl="1" indent="0">
              <a:buNone/>
            </a:pPr>
            <a:endParaRPr lang="de-DE" dirty="0"/>
          </a:p>
          <a:p>
            <a:r>
              <a:rPr lang="de-DE" dirty="0"/>
              <a:t> </a:t>
            </a:r>
            <a:r>
              <a:rPr lang="de-DE" dirty="0" err="1"/>
              <a:t>Envoyer</a:t>
            </a:r>
            <a:r>
              <a:rPr lang="de-DE" dirty="0"/>
              <a:t> an:</a:t>
            </a:r>
          </a:p>
          <a:p>
            <a:pPr lvl="1"/>
            <a:r>
              <a:rPr lang="de-DE" dirty="0">
                <a:hlinkClick r:id="rId3"/>
              </a:rPr>
              <a:t>An: silvija.orman@nexus-schweiz.ch</a:t>
            </a:r>
            <a:endParaRPr lang="de-DE" dirty="0"/>
          </a:p>
          <a:p>
            <a:pPr lvl="1"/>
            <a:r>
              <a:rPr lang="de-DE" dirty="0"/>
              <a:t>CC: </a:t>
            </a:r>
            <a:r>
              <a:rPr lang="de-DE" dirty="0">
                <a:hlinkClick r:id="rId4"/>
              </a:rPr>
              <a:t>juan.paya@nexus-schweiz.ch</a:t>
            </a:r>
            <a:endParaRPr lang="de-DE" dirty="0"/>
          </a:p>
          <a:p>
            <a:pPr lvl="1"/>
            <a:r>
              <a:rPr lang="de-DE" dirty="0"/>
              <a:t>CC: </a:t>
            </a:r>
            <a:r>
              <a:rPr lang="de-DE" dirty="0">
                <a:hlinkClick r:id="rId5"/>
              </a:rPr>
              <a:t>adrian.stettler@nexus-schweiz.ch</a:t>
            </a:r>
            <a:r>
              <a:rPr lang="de-DE" dirty="0"/>
              <a:t> </a:t>
            </a:r>
          </a:p>
          <a:p>
            <a:pPr marL="457200" lvl="1" indent="0">
              <a:buNone/>
            </a:pPr>
            <a:r>
              <a:rPr lang="de-DE" dirty="0"/>
              <a:t> 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II: </a:t>
            </a:r>
            <a:r>
              <a:rPr lang="de-DE" dirty="0" err="1"/>
              <a:t>Comptabilité</a:t>
            </a:r>
            <a:r>
              <a:rPr lang="de-DE" dirty="0"/>
              <a:t> EMS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23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C26E12D-1AC9-4131-AD03-8028AC7A64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85"/>
          <a:stretch/>
        </p:blipFill>
        <p:spPr>
          <a:xfrm>
            <a:off x="6902495" y="2823252"/>
            <a:ext cx="4877145" cy="171800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95083EE-A874-4761-9332-7BD79B9161B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6175"/>
          <a:stretch/>
        </p:blipFill>
        <p:spPr>
          <a:xfrm>
            <a:off x="6902495" y="4677744"/>
            <a:ext cx="3493967" cy="132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3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Prochaines étapes : Qui fait quoi ?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Travaux</a:t>
            </a:r>
            <a:r>
              <a:rPr lang="de-DE" dirty="0"/>
              <a:t> Phase III </a:t>
            </a:r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Comptabilité</a:t>
            </a:r>
            <a:r>
              <a:rPr lang="de-DE" b="1" dirty="0">
                <a:solidFill>
                  <a:schemeClr val="accent5"/>
                </a:solidFill>
              </a:rPr>
              <a:t> Heim:</a:t>
            </a:r>
          </a:p>
          <a:p>
            <a:pPr lvl="2"/>
            <a:r>
              <a:rPr lang="fr-CH" dirty="0"/>
              <a:t>Après la comptabilisation des derniers encaissements débiteurs 2022 et des cycles de paiement créanciers 2022</a:t>
            </a:r>
          </a:p>
          <a:p>
            <a:pPr lvl="3"/>
            <a:r>
              <a:rPr lang="fr-CH" dirty="0"/>
              <a:t>Adaptation du compte des propres institutions de paiement</a:t>
            </a:r>
            <a:endParaRPr lang="de-DE" dirty="0"/>
          </a:p>
          <a:p>
            <a:pPr lvl="4"/>
            <a:r>
              <a:rPr lang="fr-CH" b="1" dirty="0">
                <a:solidFill>
                  <a:schemeClr val="accent5"/>
                </a:solidFill>
              </a:rPr>
              <a:t>Attention : ne pas oublier le registre camt.054 !!</a:t>
            </a:r>
            <a:endParaRPr lang="de-DE" b="1" dirty="0">
              <a:solidFill>
                <a:schemeClr val="accent5"/>
              </a:solidFill>
            </a:endParaRPr>
          </a:p>
          <a:p>
            <a:pPr lvl="2"/>
            <a:r>
              <a:rPr lang="fr-CH" dirty="0"/>
              <a:t>Après la saisie des dernières factures des créanciers 2022</a:t>
            </a:r>
            <a:endParaRPr lang="de-DE" dirty="0"/>
          </a:p>
          <a:p>
            <a:pPr lvl="3"/>
            <a:r>
              <a:rPr lang="fr-CH" dirty="0"/>
              <a:t>Signaler à Nexus que les comptes collectifs peuvent être modifiés</a:t>
            </a:r>
          </a:p>
          <a:p>
            <a:pPr lvl="3"/>
            <a:r>
              <a:rPr lang="fr-CH" dirty="0"/>
              <a:t>Adaptation des imputations par défaut dans la base de données fournisseurs</a:t>
            </a:r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Équipe</a:t>
            </a:r>
            <a:r>
              <a:rPr lang="de-DE" b="1" dirty="0">
                <a:solidFill>
                  <a:schemeClr val="accent5"/>
                </a:solidFill>
              </a:rPr>
              <a:t> NEXUS FINANCE :</a:t>
            </a:r>
          </a:p>
          <a:p>
            <a:pPr lvl="2"/>
            <a:r>
              <a:rPr lang="de-DE" dirty="0"/>
              <a:t>Adapter le </a:t>
            </a:r>
            <a:r>
              <a:rPr lang="de-DE" dirty="0" err="1"/>
              <a:t>compte</a:t>
            </a:r>
            <a:r>
              <a:rPr lang="de-DE" dirty="0"/>
              <a:t> </a:t>
            </a:r>
            <a:r>
              <a:rPr lang="de-DE" dirty="0" err="1"/>
              <a:t>collectif</a:t>
            </a:r>
            <a:r>
              <a:rPr lang="de-DE" dirty="0"/>
              <a:t> à la </a:t>
            </a:r>
            <a:r>
              <a:rPr lang="de-DE" dirty="0" err="1"/>
              <a:t>base</a:t>
            </a:r>
            <a:r>
              <a:rPr lang="de-DE" dirty="0"/>
              <a:t> de </a:t>
            </a:r>
            <a:r>
              <a:rPr lang="de-DE" dirty="0" err="1"/>
              <a:t>données</a:t>
            </a:r>
            <a:r>
              <a:rPr lang="de-DE" dirty="0"/>
              <a:t> dans le fichier </a:t>
            </a:r>
            <a:r>
              <a:rPr lang="de-DE" dirty="0" err="1"/>
              <a:t>débiteurs</a:t>
            </a:r>
            <a:r>
              <a:rPr lang="de-DE" dirty="0"/>
              <a:t> et dans le </a:t>
            </a:r>
            <a:r>
              <a:rPr lang="de-DE" dirty="0" err="1"/>
              <a:t>mandat</a:t>
            </a:r>
            <a:endParaRPr lang="de-DE" dirty="0"/>
          </a:p>
          <a:p>
            <a:pPr lvl="2"/>
            <a:r>
              <a:rPr lang="de-DE" dirty="0"/>
              <a:t>Adapter le </a:t>
            </a:r>
            <a:r>
              <a:rPr lang="de-DE" dirty="0" err="1"/>
              <a:t>compte</a:t>
            </a:r>
            <a:r>
              <a:rPr lang="de-DE" dirty="0"/>
              <a:t> </a:t>
            </a:r>
            <a:r>
              <a:rPr lang="de-DE" dirty="0" err="1"/>
              <a:t>collectif</a:t>
            </a:r>
            <a:r>
              <a:rPr lang="de-DE" dirty="0"/>
              <a:t> à la </a:t>
            </a:r>
            <a:r>
              <a:rPr lang="de-DE" dirty="0" err="1"/>
              <a:t>base</a:t>
            </a:r>
            <a:r>
              <a:rPr lang="de-DE" dirty="0"/>
              <a:t> de </a:t>
            </a:r>
            <a:r>
              <a:rPr lang="de-DE" dirty="0" err="1"/>
              <a:t>données</a:t>
            </a:r>
            <a:r>
              <a:rPr lang="de-DE" dirty="0"/>
              <a:t> dans le fichier </a:t>
            </a:r>
            <a:r>
              <a:rPr lang="de-DE" dirty="0" err="1"/>
              <a:t>fournisseurs</a:t>
            </a:r>
            <a:endParaRPr lang="de-DE" dirty="0"/>
          </a:p>
          <a:p>
            <a:pPr lvl="2"/>
            <a:r>
              <a:rPr lang="de-DE" dirty="0"/>
              <a:t>Point de </a:t>
            </a:r>
            <a:r>
              <a:rPr lang="de-DE" dirty="0" err="1"/>
              <a:t>contact</a:t>
            </a:r>
            <a:r>
              <a:rPr lang="de-DE" dirty="0"/>
              <a:t>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questions</a:t>
            </a:r>
            <a:r>
              <a:rPr lang="de-DE" dirty="0"/>
              <a:t> relatives </a:t>
            </a:r>
            <a:r>
              <a:rPr lang="de-DE" dirty="0" err="1"/>
              <a:t>aux</a:t>
            </a:r>
            <a:r>
              <a:rPr lang="de-DE" dirty="0"/>
              <a:t> </a:t>
            </a:r>
            <a:r>
              <a:rPr lang="de-DE" dirty="0" err="1"/>
              <a:t>travaux</a:t>
            </a:r>
            <a:r>
              <a:rPr lang="de-DE" dirty="0"/>
              <a:t> à </a:t>
            </a:r>
            <a:r>
              <a:rPr lang="de-DE" dirty="0" err="1"/>
              <a:t>effectuer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III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88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Prochaines étapes : Qui fait quoi ?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err="1"/>
              <a:t>Travaux</a:t>
            </a:r>
            <a:r>
              <a:rPr lang="de-DE" dirty="0"/>
              <a:t> Phase IV (</a:t>
            </a:r>
            <a:r>
              <a:rPr lang="de-DE" dirty="0" err="1"/>
              <a:t>printemps</a:t>
            </a:r>
            <a:r>
              <a:rPr lang="de-DE" dirty="0"/>
              <a:t> 2023)</a:t>
            </a:r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Comptabilité</a:t>
            </a:r>
            <a:r>
              <a:rPr lang="de-DE" b="1" dirty="0">
                <a:solidFill>
                  <a:schemeClr val="accent5"/>
                </a:solidFill>
              </a:rPr>
              <a:t> Heim :</a:t>
            </a:r>
          </a:p>
          <a:p>
            <a:pPr lvl="2"/>
            <a:r>
              <a:rPr lang="de-DE" dirty="0" err="1"/>
              <a:t>Contrôler</a:t>
            </a:r>
            <a:r>
              <a:rPr lang="de-DE" dirty="0"/>
              <a:t> </a:t>
            </a:r>
            <a:r>
              <a:rPr lang="de-DE" dirty="0" err="1"/>
              <a:t>ou</a:t>
            </a:r>
            <a:r>
              <a:rPr lang="de-DE" dirty="0"/>
              <a:t> </a:t>
            </a:r>
            <a:r>
              <a:rPr lang="de-DE" dirty="0" err="1"/>
              <a:t>il</a:t>
            </a:r>
            <a:r>
              <a:rPr lang="de-DE" dirty="0"/>
              <a:t> y a des </a:t>
            </a:r>
            <a:r>
              <a:rPr lang="de-DE" dirty="0" err="1"/>
              <a:t>écritures</a:t>
            </a:r>
            <a:r>
              <a:rPr lang="de-DE" dirty="0"/>
              <a:t> </a:t>
            </a:r>
            <a:r>
              <a:rPr lang="de-DE" dirty="0" err="1"/>
              <a:t>sur</a:t>
            </a:r>
            <a:r>
              <a:rPr lang="de-DE" dirty="0"/>
              <a:t> les </a:t>
            </a:r>
            <a:r>
              <a:rPr lang="de-DE" dirty="0" err="1"/>
              <a:t>vieux</a:t>
            </a:r>
            <a:r>
              <a:rPr lang="de-DE" dirty="0"/>
              <a:t> </a:t>
            </a:r>
            <a:r>
              <a:rPr lang="de-DE" dirty="0" err="1"/>
              <a:t>comptes</a:t>
            </a:r>
            <a:endParaRPr lang="de-DE" dirty="0"/>
          </a:p>
          <a:p>
            <a:pPr lvl="3"/>
            <a:r>
              <a:rPr lang="de-DE" dirty="0"/>
              <a:t>Si </a:t>
            </a:r>
            <a:r>
              <a:rPr lang="de-DE" dirty="0" err="1"/>
              <a:t>oui</a:t>
            </a:r>
            <a:r>
              <a:rPr lang="de-DE" dirty="0"/>
              <a:t>, faire des </a:t>
            </a:r>
            <a:r>
              <a:rPr lang="de-DE" dirty="0" err="1"/>
              <a:t>écritures</a:t>
            </a:r>
            <a:r>
              <a:rPr lang="de-DE" dirty="0"/>
              <a:t> de </a:t>
            </a:r>
            <a:r>
              <a:rPr lang="de-DE" dirty="0" err="1"/>
              <a:t>corrections</a:t>
            </a:r>
            <a:endParaRPr lang="de-DE" dirty="0"/>
          </a:p>
          <a:p>
            <a:pPr lvl="2"/>
            <a:r>
              <a:rPr lang="de-DE" dirty="0" err="1"/>
              <a:t>Suivi</a:t>
            </a:r>
            <a:r>
              <a:rPr lang="de-DE" dirty="0"/>
              <a:t> du </a:t>
            </a:r>
            <a:r>
              <a:rPr lang="de-DE" dirty="0" err="1"/>
              <a:t>flux</a:t>
            </a:r>
            <a:r>
              <a:rPr lang="de-DE" dirty="0"/>
              <a:t> </a:t>
            </a:r>
            <a:r>
              <a:rPr lang="de-DE" dirty="0" err="1"/>
              <a:t>comptable</a:t>
            </a:r>
            <a:endParaRPr lang="de-DE" dirty="0"/>
          </a:p>
          <a:p>
            <a:pPr lvl="2"/>
            <a:r>
              <a:rPr lang="de-DE" dirty="0"/>
              <a:t>Adapter variante 23 (</a:t>
            </a:r>
            <a:r>
              <a:rPr lang="de-DE" dirty="0" err="1"/>
              <a:t>mapping</a:t>
            </a:r>
            <a:r>
              <a:rPr lang="de-DE" dirty="0"/>
              <a:t> </a:t>
            </a:r>
            <a:r>
              <a:rPr lang="de-DE" dirty="0" err="1"/>
              <a:t>comptes</a:t>
            </a:r>
            <a:r>
              <a:rPr lang="de-DE" dirty="0"/>
              <a:t> </a:t>
            </a:r>
            <a:r>
              <a:rPr lang="de-DE" dirty="0" err="1"/>
              <a:t>individuels</a:t>
            </a:r>
            <a:r>
              <a:rPr lang="de-DE" dirty="0"/>
              <a:t>)</a:t>
            </a:r>
          </a:p>
          <a:p>
            <a:pPr lvl="2"/>
            <a:r>
              <a:rPr lang="de-DE" dirty="0"/>
              <a:t>Divers </a:t>
            </a:r>
            <a:r>
              <a:rPr lang="de-DE" dirty="0" err="1"/>
              <a:t>travaux</a:t>
            </a:r>
            <a:r>
              <a:rPr lang="de-DE" dirty="0"/>
              <a:t> </a:t>
            </a:r>
            <a:r>
              <a:rPr lang="de-DE" dirty="0" err="1"/>
              <a:t>dans</a:t>
            </a:r>
            <a:r>
              <a:rPr lang="de-DE" dirty="0"/>
              <a:t> la </a:t>
            </a:r>
            <a:r>
              <a:rPr lang="de-DE" dirty="0" err="1"/>
              <a:t>comptabilité</a:t>
            </a:r>
            <a:r>
              <a:rPr lang="de-DE" dirty="0"/>
              <a:t> </a:t>
            </a:r>
            <a:r>
              <a:rPr lang="de-DE" dirty="0" err="1"/>
              <a:t>d‘immobilisation</a:t>
            </a:r>
            <a:r>
              <a:rPr lang="de-DE" dirty="0"/>
              <a:t> </a:t>
            </a:r>
          </a:p>
          <a:p>
            <a:pPr lvl="2"/>
            <a:r>
              <a:rPr lang="de-DE" b="1" dirty="0">
                <a:solidFill>
                  <a:schemeClr val="accent5"/>
                </a:solidFill>
              </a:rPr>
              <a:t>Des </a:t>
            </a:r>
            <a:r>
              <a:rPr lang="de-DE" b="1" dirty="0" err="1">
                <a:solidFill>
                  <a:schemeClr val="accent5"/>
                </a:solidFill>
              </a:rPr>
              <a:t>informations</a:t>
            </a:r>
            <a:r>
              <a:rPr lang="de-DE" b="1" dirty="0">
                <a:solidFill>
                  <a:schemeClr val="accent5"/>
                </a:solidFill>
              </a:rPr>
              <a:t> </a:t>
            </a:r>
            <a:r>
              <a:rPr lang="de-DE" b="1" dirty="0" err="1">
                <a:solidFill>
                  <a:schemeClr val="accent5"/>
                </a:solidFill>
              </a:rPr>
              <a:t>détaillées</a:t>
            </a:r>
            <a:r>
              <a:rPr lang="de-DE" b="1" dirty="0">
                <a:solidFill>
                  <a:schemeClr val="accent5"/>
                </a:solidFill>
              </a:rPr>
              <a:t> </a:t>
            </a:r>
            <a:r>
              <a:rPr lang="de-DE" b="1" dirty="0" err="1">
                <a:solidFill>
                  <a:schemeClr val="accent5"/>
                </a:solidFill>
              </a:rPr>
              <a:t>suivront</a:t>
            </a:r>
            <a:r>
              <a:rPr lang="de-DE" b="1" dirty="0">
                <a:solidFill>
                  <a:schemeClr val="accent5"/>
                </a:solidFill>
              </a:rPr>
              <a:t> en </a:t>
            </a:r>
            <a:r>
              <a:rPr lang="de-DE" b="1" dirty="0" err="1">
                <a:solidFill>
                  <a:schemeClr val="accent5"/>
                </a:solidFill>
              </a:rPr>
              <a:t>printemps</a:t>
            </a:r>
            <a:r>
              <a:rPr lang="de-DE" b="1" dirty="0">
                <a:solidFill>
                  <a:schemeClr val="accent5"/>
                </a:solidFill>
              </a:rPr>
              <a:t> 2023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r>
              <a:rPr lang="de-DE" b="1" dirty="0" err="1">
                <a:solidFill>
                  <a:schemeClr val="accent5"/>
                </a:solidFill>
              </a:rPr>
              <a:t>Équipe</a:t>
            </a:r>
            <a:r>
              <a:rPr lang="de-DE" b="1" dirty="0">
                <a:solidFill>
                  <a:schemeClr val="accent5"/>
                </a:solidFill>
              </a:rPr>
              <a:t> NEXUS FINANCE :</a:t>
            </a:r>
          </a:p>
          <a:p>
            <a:pPr lvl="2"/>
            <a:r>
              <a:rPr lang="fr-FR" dirty="0"/>
              <a:t>Supprimer les liaisons CCH/GFR sur les vieux comptes</a:t>
            </a:r>
          </a:p>
          <a:p>
            <a:pPr lvl="2"/>
            <a:r>
              <a:rPr lang="de-DE" dirty="0" err="1"/>
              <a:t>Bloquer</a:t>
            </a:r>
            <a:r>
              <a:rPr lang="de-DE" dirty="0"/>
              <a:t> </a:t>
            </a:r>
            <a:r>
              <a:rPr lang="de-DE" dirty="0" err="1"/>
              <a:t>vieux</a:t>
            </a:r>
            <a:r>
              <a:rPr lang="de-DE" dirty="0"/>
              <a:t> </a:t>
            </a:r>
            <a:r>
              <a:rPr lang="de-DE" dirty="0" err="1"/>
              <a:t>comptes</a:t>
            </a:r>
            <a:r>
              <a:rPr lang="de-DE" dirty="0"/>
              <a:t> </a:t>
            </a:r>
          </a:p>
          <a:p>
            <a:pPr lvl="2"/>
            <a:r>
              <a:rPr lang="fr-CH" dirty="0"/>
              <a:t>Point de contact pour les questions relatives aux travaux à effectuer</a:t>
            </a:r>
            <a:endParaRPr lang="de-DE" dirty="0"/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IV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999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Untertitel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Merci </a:t>
            </a:r>
            <a:r>
              <a:rPr lang="de-DE" dirty="0" err="1"/>
              <a:t>pour</a:t>
            </a:r>
            <a:r>
              <a:rPr lang="de-DE" dirty="0"/>
              <a:t> </a:t>
            </a:r>
            <a:r>
              <a:rPr lang="de-DE" dirty="0" err="1"/>
              <a:t>votre</a:t>
            </a:r>
            <a:r>
              <a:rPr lang="de-DE" dirty="0"/>
              <a:t> </a:t>
            </a:r>
            <a:r>
              <a:rPr lang="de-DE" dirty="0" err="1"/>
              <a:t>attention</a:t>
            </a:r>
            <a:r>
              <a:rPr lang="de-DE" dirty="0"/>
              <a:t>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49CDCD-CDBB-45B6-AC0F-02DF54EF5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745" y="3737544"/>
            <a:ext cx="36195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0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6"/>
          </p:nvPr>
        </p:nvSpPr>
        <p:spPr>
          <a:xfrm>
            <a:off x="700088" y="1186163"/>
            <a:ext cx="10823575" cy="395288"/>
          </a:xfrm>
        </p:spPr>
        <p:txBody>
          <a:bodyPr/>
          <a:lstStyle/>
          <a:p>
            <a:r>
              <a:rPr lang="fr-CH" dirty="0"/>
              <a:t>Ce qui vous attend aujourd'hui</a:t>
            </a:r>
          </a:p>
        </p:txBody>
      </p:sp>
      <p:graphicFrame>
        <p:nvGraphicFramePr>
          <p:cNvPr id="14" name="Diagramm 13"/>
          <p:cNvGraphicFramePr/>
          <p:nvPr>
            <p:extLst/>
          </p:nvPr>
        </p:nvGraphicFramePr>
        <p:xfrm>
          <a:off x="2885977" y="1983394"/>
          <a:ext cx="8126942" cy="4007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Staatskanzlei - IVS (@kantonwallis1) / Twit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660073"/>
            <a:ext cx="2538556" cy="253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80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Introduction du nouveau plan comptable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À partir du 1.1.2023</a:t>
            </a:r>
          </a:p>
          <a:p>
            <a:r>
              <a:rPr lang="fr-CH" dirty="0"/>
              <a:t>Structure selon le plan comptable PME (petite moyenne entreprise, auparavant Curaviva)</a:t>
            </a:r>
          </a:p>
          <a:p>
            <a:r>
              <a:rPr lang="fr-CH" dirty="0"/>
              <a:t>Nouveau 5 chiffres (avant 4 chiffres)</a:t>
            </a:r>
          </a:p>
          <a:p>
            <a:r>
              <a:rPr lang="fr-CH" dirty="0"/>
              <a:t>Concerne tous les domaines dans le programme</a:t>
            </a:r>
          </a:p>
          <a:p>
            <a:r>
              <a:rPr lang="fr-CH" dirty="0"/>
              <a:t>Dépendances entre les modules lors des travaux</a:t>
            </a:r>
            <a:endParaRPr lang="de-DE" dirty="0"/>
          </a:p>
          <a:p>
            <a:r>
              <a:rPr lang="fr-CH" dirty="0"/>
              <a:t>Étapes de mise en œuvre selon les diverses phases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08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Aperçu des étapes de travail</a:t>
            </a:r>
            <a:br>
              <a:rPr lang="de-DE" dirty="0"/>
            </a:b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>
          <a:xfrm>
            <a:off x="700679" y="1919416"/>
            <a:ext cx="10822650" cy="4938584"/>
          </a:xfrm>
        </p:spPr>
        <p:txBody>
          <a:bodyPr>
            <a:normAutofit fontScale="70000" lnSpcReduction="20000"/>
          </a:bodyPr>
          <a:lstStyle/>
          <a:p>
            <a:r>
              <a:rPr lang="de-DE" b="1" dirty="0">
                <a:solidFill>
                  <a:schemeClr val="accent5"/>
                </a:solidFill>
              </a:rPr>
              <a:t>Phase I:</a:t>
            </a:r>
          </a:p>
          <a:p>
            <a:pPr lvl="1"/>
            <a:r>
              <a:rPr lang="fr-CH" dirty="0"/>
              <a:t>Modifications dans le domaine du plan comptable et du plan des charges par nature pour l'exercice 2023</a:t>
            </a: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II:</a:t>
            </a:r>
          </a:p>
          <a:p>
            <a:pPr lvl="1"/>
            <a:r>
              <a:rPr lang="fr-CH" dirty="0"/>
              <a:t>Modifications dans le domaine des salaires (base du personnel) et de la facturation (catalogue des prestations) avec dates de validité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III:</a:t>
            </a:r>
          </a:p>
          <a:p>
            <a:pPr lvl="1"/>
            <a:r>
              <a:rPr lang="fr-CH" dirty="0"/>
              <a:t>Travaux avec une </a:t>
            </a:r>
            <a:r>
              <a:rPr lang="fr-CH" dirty="0" err="1"/>
              <a:t>periode</a:t>
            </a:r>
            <a:r>
              <a:rPr lang="fr-CH" dirty="0"/>
              <a:t> de validité dans les domaines entre les derniers traitements 2022 et les premiers 2023 (base des genres de salaires, bases des créanciers/débiteurs, propres relations de paiement, compte collectif)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IV:</a:t>
            </a:r>
          </a:p>
          <a:p>
            <a:pPr lvl="1"/>
            <a:r>
              <a:rPr lang="fr-CH" dirty="0"/>
              <a:t>Travaux pouvant être effectués s'il n'y a plus de traitement dans le cours de l'exercice 2022 </a:t>
            </a:r>
            <a:br>
              <a:rPr lang="fr-CH" dirty="0"/>
            </a:br>
            <a:r>
              <a:rPr lang="fr-CH" dirty="0"/>
              <a:t>(supprimer les règles d'imputation, bloquer les comptes, adapter la comptabilité analytique)</a:t>
            </a:r>
            <a:br>
              <a:rPr lang="de-DE" dirty="0"/>
            </a:br>
            <a:endParaRPr lang="de-DE" dirty="0"/>
          </a:p>
          <a:p>
            <a:r>
              <a:rPr lang="de-DE" b="1" dirty="0">
                <a:solidFill>
                  <a:schemeClr val="accent5"/>
                </a:solidFill>
              </a:rPr>
              <a:t>Phase V:</a:t>
            </a:r>
          </a:p>
          <a:p>
            <a:pPr lvl="1"/>
            <a:r>
              <a:rPr lang="fr-CH" dirty="0"/>
              <a:t>Travaux pouvant être effectués à partir de l'exercice 2024 (suppression des anciens comptes)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 dirty="0"/>
              <a:t>Étapes de mise en œuvre selon les diverses phases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689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Qu'est-ce qui est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Ouverture de l’année commerciale 2023</a:t>
            </a:r>
          </a:p>
          <a:p>
            <a:r>
              <a:rPr lang="fr-CH" dirty="0"/>
              <a:t>Clôture d'anciens exercices pour lesquels des comptabilisations de résultats ont été effectuées</a:t>
            </a:r>
          </a:p>
          <a:p>
            <a:endParaRPr lang="fr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CH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fr-CH" smtClean="0"/>
              <a:t>6</a:t>
            </a:fld>
            <a:endParaRPr lang="fr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0DB31BD-5425-473A-AE7D-8652E79A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0762" y="3536954"/>
            <a:ext cx="4810125" cy="264795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7DDE26-A9BD-4382-BB3B-D7975FA60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9865" y="1939365"/>
            <a:ext cx="525880" cy="52588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A5E90AD-8D5E-4ECA-BABE-E1C85B7CB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9490" y="2927582"/>
            <a:ext cx="604762" cy="5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06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Importation nouveau plan comptable /  plan des genres de frais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7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046AE8-1B5B-4E1C-8D88-32BE9EE0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437" y="2537080"/>
            <a:ext cx="4625503" cy="375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1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Variantes plan comptable / plan genres de frais</a:t>
            </a:r>
            <a:br>
              <a:rPr lang="fr-CH" dirty="0"/>
            </a:br>
            <a:endParaRPr lang="fr-CH" dirty="0"/>
          </a:p>
          <a:p>
            <a:pPr marL="1314450" lvl="3" indent="0">
              <a:buNone/>
            </a:pPr>
            <a:r>
              <a:rPr lang="fr-CH" dirty="0"/>
              <a:t>Variante 24</a:t>
            </a:r>
            <a:br>
              <a:rPr lang="fr-CH" dirty="0"/>
            </a:br>
            <a:r>
              <a:rPr lang="fr-CH" dirty="0"/>
              <a:t>„Plan comptable 2023 (sans mapping)“</a:t>
            </a:r>
            <a:br>
              <a:rPr lang="fr-CH" dirty="0"/>
            </a:br>
            <a:endParaRPr lang="fr-CH" dirty="0"/>
          </a:p>
          <a:p>
            <a:pPr marL="514350" indent="-457200"/>
            <a:r>
              <a:rPr lang="fr-CH" dirty="0"/>
              <a:t>Filtre des comptes individuels</a:t>
            </a:r>
          </a:p>
          <a:p>
            <a:pPr marL="1314450" lvl="3" indent="0">
              <a:buNone/>
            </a:pPr>
            <a:r>
              <a:rPr lang="fr-CH" dirty="0"/>
              <a:t>X – Comptes jusqu'a 2022</a:t>
            </a:r>
            <a:br>
              <a:rPr lang="fr-CH" dirty="0"/>
            </a:br>
            <a:r>
              <a:rPr lang="fr-CH" dirty="0"/>
              <a:t>Comptes standards précédents attribués</a:t>
            </a:r>
            <a:br>
              <a:rPr lang="fr-CH" dirty="0"/>
            </a:br>
            <a:br>
              <a:rPr lang="fr-CH" dirty="0"/>
            </a:br>
            <a:r>
              <a:rPr lang="fr-CH" dirty="0"/>
              <a:t>Y- Comptes individuelles précédents</a:t>
            </a:r>
            <a:br>
              <a:rPr lang="fr-CH" dirty="0"/>
            </a:br>
            <a:r>
              <a:rPr lang="fr-CH" dirty="0"/>
              <a:t>pas attribués</a:t>
            </a:r>
          </a:p>
          <a:p>
            <a:pPr marL="914400" lvl="1" indent="-457200">
              <a:buFont typeface="+mj-lt"/>
              <a:buAutoNum type="arabicPeriod"/>
            </a:pPr>
            <a:endParaRPr lang="fr-CH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B9DF710-E37A-46AB-9962-2B637E793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19" y="2900163"/>
            <a:ext cx="525880" cy="52588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0E376E5-EE6B-4DC1-807D-92611AFAB5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1119" y="4457551"/>
            <a:ext cx="604762" cy="52588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4E12E7A-8BDC-4B71-8FA8-721E1814BF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19" y="5320366"/>
            <a:ext cx="564359" cy="52588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CCA3F9F6-7388-4B91-A240-50444846F4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6920" y="2478752"/>
            <a:ext cx="3152614" cy="417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1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Qu'est-ce</a:t>
            </a:r>
            <a:r>
              <a:rPr lang="de-DE" dirty="0"/>
              <a:t> </a:t>
            </a:r>
            <a:r>
              <a:rPr lang="de-DE" dirty="0" err="1"/>
              <a:t>qui</a:t>
            </a:r>
            <a:r>
              <a:rPr lang="de-DE" dirty="0"/>
              <a:t> </a:t>
            </a:r>
            <a:r>
              <a:rPr lang="de-DE" dirty="0" err="1"/>
              <a:t>est</a:t>
            </a:r>
            <a:r>
              <a:rPr lang="de-DE" dirty="0"/>
              <a:t> fait ?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fr-CH" dirty="0"/>
              <a:t>Importation liaisons GFR-CCH</a:t>
            </a:r>
          </a:p>
          <a:p>
            <a:r>
              <a:rPr lang="fr-CH" dirty="0"/>
              <a:t>Supprimer les règles de GFR-CCH </a:t>
            </a:r>
            <a:br>
              <a:rPr lang="fr-CH" dirty="0"/>
            </a:br>
            <a:r>
              <a:rPr lang="fr-CH" dirty="0"/>
              <a:t>qui ne sont plus utilisées</a:t>
            </a:r>
            <a:br>
              <a:rPr lang="fr-CH" dirty="0"/>
            </a:br>
            <a:r>
              <a:rPr lang="fr-CH" dirty="0"/>
              <a:t>(compte classes 3/4/7)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/>
              <a:t>Phase I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3E0DE-DE9E-43E9-A4D3-85B06637B40C}" type="slidenum">
              <a:rPr lang="de-DE" smtClean="0"/>
              <a:t>9</a:t>
            </a:fld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A276080F-CF51-4832-AACC-15AC7AA59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982" y="1890130"/>
            <a:ext cx="4111546" cy="44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2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nexus">
  <a:themeElements>
    <a:clrScheme name="Nexu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2293A"/>
      </a:accent1>
      <a:accent2>
        <a:srgbClr val="2F3E66"/>
      </a:accent2>
      <a:accent3>
        <a:srgbClr val="E8ECF0"/>
      </a:accent3>
      <a:accent4>
        <a:srgbClr val="F6F7F9"/>
      </a:accent4>
      <a:accent5>
        <a:srgbClr val="B80F2E"/>
      </a:accent5>
      <a:accent6>
        <a:srgbClr val="FFFFFF"/>
      </a:accent6>
      <a:hlink>
        <a:srgbClr val="703DD7"/>
      </a:hlink>
      <a:folHlink>
        <a:srgbClr val="9974E2"/>
      </a:folHlink>
    </a:clrScheme>
    <a:fontScheme name="NEXUS">
      <a:majorFont>
        <a:latin typeface="HelveticaNeue LT 55 Roman"/>
        <a:ea typeface=""/>
        <a:cs typeface=""/>
      </a:majorFont>
      <a:minorFont>
        <a:latin typeface="HelveticaNeue LT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spAutoFit/>
      </a:bodyPr>
      <a:lstStyle>
        <a:defPPr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X_PPT-Vorlage_SCHWEIZ-08-2020.potx" id="{D17D32ED-6804-4A47-819F-E0A984B4BB03}" vid="{77F1C330-1F90-4583-8CA6-3A94C6C22A2F}"/>
    </a:ext>
  </a:extLst>
</a:theme>
</file>

<file path=ppt/theme/theme2.xml><?xml version="1.0" encoding="utf-8"?>
<a:theme xmlns:a="http://schemas.openxmlformats.org/drawingml/2006/main" name="Larissa">
  <a:themeElements>
    <a:clrScheme name="NEXUS A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3283D"/>
      </a:accent1>
      <a:accent2>
        <a:srgbClr val="B61D33"/>
      </a:accent2>
      <a:accent3>
        <a:srgbClr val="E7ECF0"/>
      </a:accent3>
      <a:accent4>
        <a:srgbClr val="474747"/>
      </a:accent4>
      <a:accent5>
        <a:srgbClr val="2F3E66"/>
      </a:accent5>
      <a:accent6>
        <a:srgbClr val="DE425D"/>
      </a:accent6>
      <a:hlink>
        <a:srgbClr val="703DD7"/>
      </a:hlink>
      <a:folHlink>
        <a:srgbClr val="9974E2"/>
      </a:folHlink>
    </a:clrScheme>
    <a:fontScheme name="NEXUS AG">
      <a:majorFont>
        <a:latin typeface="Helvetica Neue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NEXUS AG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23283D"/>
      </a:accent1>
      <a:accent2>
        <a:srgbClr val="B61D33"/>
      </a:accent2>
      <a:accent3>
        <a:srgbClr val="E7ECF0"/>
      </a:accent3>
      <a:accent4>
        <a:srgbClr val="474747"/>
      </a:accent4>
      <a:accent5>
        <a:srgbClr val="2F3E66"/>
      </a:accent5>
      <a:accent6>
        <a:srgbClr val="DE425D"/>
      </a:accent6>
      <a:hlink>
        <a:srgbClr val="703DD7"/>
      </a:hlink>
      <a:folHlink>
        <a:srgbClr val="9974E2"/>
      </a:folHlink>
    </a:clrScheme>
    <a:fontScheme name="NEXUS AG">
      <a:majorFont>
        <a:latin typeface="Helvetica Neue"/>
        <a:ea typeface=""/>
        <a:cs typeface=""/>
      </a:majorFont>
      <a:minorFont>
        <a:latin typeface="HelveticaNeueLT Pro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61FAA3004ABF4DA890E22279904D22" ma:contentTypeVersion="4" ma:contentTypeDescription="Crée un document." ma:contentTypeScope="" ma:versionID="09a0c69ae666efd0208d55e5c9258e71">
  <xsd:schema xmlns:xsd="http://www.w3.org/2001/XMLSchema" xmlns:xs="http://www.w3.org/2001/XMLSchema" xmlns:p="http://schemas.microsoft.com/office/2006/metadata/properties" xmlns:ns2="6d7c2328-5cbf-441d-83a4-d18399c4d647" xmlns:ns3="4bb97330-fcec-41a5-a45f-e44b4b246b73" targetNamespace="http://schemas.microsoft.com/office/2006/metadata/properties" ma:root="true" ma:fieldsID="3559ef399e53624f8a7c65b6a0f3e511" ns2:_="" ns3:_="">
    <xsd:import namespace="6d7c2328-5cbf-441d-83a4-d18399c4d647"/>
    <xsd:import namespace="4bb97330-fcec-41a5-a45f-e44b4b246b7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c2328-5cbf-441d-83a4-d18399c4d6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b97330-fcec-41a5-a45f-e44b4b246b7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A130F5-B58F-47F9-9BF1-E5BF32E8FE34}"/>
</file>

<file path=customXml/itemProps2.xml><?xml version="1.0" encoding="utf-8"?>
<ds:datastoreItem xmlns:ds="http://schemas.openxmlformats.org/officeDocument/2006/customXml" ds:itemID="{C8F2D8CF-5043-4EDA-B6F9-A41918CDD811}"/>
</file>

<file path=docProps/app.xml><?xml version="1.0" encoding="utf-8"?>
<Properties xmlns="http://schemas.openxmlformats.org/officeDocument/2006/extended-properties" xmlns:vt="http://schemas.openxmlformats.org/officeDocument/2006/docPropsVTypes">
  <Template>20221201 Präsentation Webinar Kontenplan VS V20221124</Template>
  <TotalTime>0</TotalTime>
  <Words>1469</Words>
  <Application>Microsoft Office PowerPoint</Application>
  <PresentationFormat>Benutzerdefiniert</PresentationFormat>
  <Paragraphs>259</Paragraphs>
  <Slides>26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6" baseType="lpstr">
      <vt:lpstr>Arial</vt:lpstr>
      <vt:lpstr>Helvetica 55 Roman</vt:lpstr>
      <vt:lpstr>Helvetica Neue</vt:lpstr>
      <vt:lpstr>Helvetica Neue Light</vt:lpstr>
      <vt:lpstr>Helvetica Neue LT 55 Roman</vt:lpstr>
      <vt:lpstr>HelveticaNeue LT 43 LightEx</vt:lpstr>
      <vt:lpstr>HelveticaNeue LT 55 Roman</vt:lpstr>
      <vt:lpstr>HelveticaNeueLT Pro 55 Roman</vt:lpstr>
      <vt:lpstr>Wingdings</vt:lpstr>
      <vt:lpstr>nexus</vt:lpstr>
      <vt:lpstr>Plan comptable à partir du 01.01.2023  EMS Canton du valais</vt:lpstr>
      <vt:lpstr>Équipe Nexus</vt:lpstr>
      <vt:lpstr>Agenda</vt:lpstr>
      <vt:lpstr>Introduction du nouveau plan comptable</vt:lpstr>
      <vt:lpstr>Aperçu des étapes de travail </vt:lpstr>
      <vt:lpstr>Qu'est-ce qui est fait ?</vt:lpstr>
      <vt:lpstr>Qu'est-ce qui est fait ?</vt:lpstr>
      <vt:lpstr>Qu'est-ce qui est fait ?</vt:lpstr>
      <vt:lpstr>Qu'est-ce qui est fait ?</vt:lpstr>
      <vt:lpstr>Qu'est-ce qui est fait ?</vt:lpstr>
      <vt:lpstr>Qu'est-ce qui est fait ?</vt:lpstr>
      <vt:lpstr>Qu'est-ce qui est fait ?</vt:lpstr>
      <vt:lpstr>Qu'est-ce qui est fait ?</vt:lpstr>
      <vt:lpstr>Qu'est-ce qui est ouvert ?</vt:lpstr>
      <vt:lpstr>Qu'est-ce qui est ouvert ?</vt:lpstr>
      <vt:lpstr>Qu'est-ce qui est ouvert ?</vt:lpstr>
      <vt:lpstr>Qu'est-ce qui est ouvert ?</vt:lpstr>
      <vt:lpstr>Qu'est-ce qui est ouvert ?</vt:lpstr>
      <vt:lpstr>Qu'est-ce qui est ouvert ?</vt:lpstr>
      <vt:lpstr>Qu'est-ce qui est ouvert ?</vt:lpstr>
      <vt:lpstr>Prochaines étapes : Qui fait quoi ?</vt:lpstr>
      <vt:lpstr>Prochaines étapes : Qui fait quoi ?</vt:lpstr>
      <vt:lpstr>Prochaines étapes : Qui fait quoi ?</vt:lpstr>
      <vt:lpstr>Prochaines étapes : Qui fait quoi ?</vt:lpstr>
      <vt:lpstr>Prochaines étapes : Qui fait quoi ?</vt:lpstr>
      <vt:lpstr>PowerPoint-Präsentation</vt:lpstr>
    </vt:vector>
  </TitlesOfParts>
  <Company>Nexus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Vorgehen bei der Präsentationserstellung</dc:title>
  <dc:creator>Stettler Adrian</dc:creator>
  <cp:lastModifiedBy>Stettler Adrian</cp:lastModifiedBy>
  <cp:revision>97</cp:revision>
  <dcterms:created xsi:type="dcterms:W3CDTF">2022-11-24T20:43:16Z</dcterms:created>
  <dcterms:modified xsi:type="dcterms:W3CDTF">2022-11-30T22:32:08Z</dcterms:modified>
</cp:coreProperties>
</file>