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3"/>
  </p:sldMasterIdLst>
  <p:notesMasterIdLst>
    <p:notesMasterId r:id="rId30"/>
  </p:notesMasterIdLst>
  <p:handoutMasterIdLst>
    <p:handoutMasterId r:id="rId31"/>
  </p:handoutMasterIdLst>
  <p:sldIdLst>
    <p:sldId id="257" r:id="rId4"/>
    <p:sldId id="264" r:id="rId5"/>
    <p:sldId id="279" r:id="rId6"/>
    <p:sldId id="258" r:id="rId7"/>
    <p:sldId id="283" r:id="rId8"/>
    <p:sldId id="282" r:id="rId9"/>
    <p:sldId id="284" r:id="rId10"/>
    <p:sldId id="285" r:id="rId11"/>
    <p:sldId id="286" r:id="rId12"/>
    <p:sldId id="290" r:id="rId13"/>
    <p:sldId id="287" r:id="rId14"/>
    <p:sldId id="306" r:id="rId15"/>
    <p:sldId id="309" r:id="rId16"/>
    <p:sldId id="292" r:id="rId17"/>
    <p:sldId id="310" r:id="rId18"/>
    <p:sldId id="311" r:id="rId19"/>
    <p:sldId id="294" r:id="rId20"/>
    <p:sldId id="312" r:id="rId21"/>
    <p:sldId id="293" r:id="rId22"/>
    <p:sldId id="295" r:id="rId23"/>
    <p:sldId id="307" r:id="rId24"/>
    <p:sldId id="308" r:id="rId25"/>
    <p:sldId id="315" r:id="rId26"/>
    <p:sldId id="297" r:id="rId27"/>
    <p:sldId id="299" r:id="rId28"/>
    <p:sldId id="314" r:id="rId29"/>
  </p:sldIdLst>
  <p:sldSz cx="12190413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6">
          <p15:clr>
            <a:srgbClr val="A4A3A4"/>
          </p15:clr>
        </p15:guide>
        <p15:guide id="2" orient="horz" pos="998">
          <p15:clr>
            <a:srgbClr val="A4A3A4"/>
          </p15:clr>
        </p15:guide>
        <p15:guide id="3" pos="4180" userDrawn="1">
          <p15:clr>
            <a:srgbClr val="A4A3A4"/>
          </p15:clr>
        </p15:guide>
        <p15:guide id="4" pos="3477" userDrawn="1">
          <p15:clr>
            <a:srgbClr val="A4A3A4"/>
          </p15:clr>
        </p15:guide>
        <p15:guide id="5" pos="7241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2F3E66"/>
    <a:srgbClr val="E2E2E2"/>
    <a:srgbClr val="E7ECF0"/>
    <a:srgbClr val="E8ECF0"/>
    <a:srgbClr val="BC0E1C"/>
    <a:srgbClr val="23283D"/>
    <a:srgbClr val="804553"/>
    <a:srgbClr val="22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F607C-D804-4F74-9EBD-6D4DC1E09103}" v="1" dt="2022-12-05T12:19:14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75581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588" y="108"/>
      </p:cViewPr>
      <p:guideLst>
        <p:guide orient="horz" pos="1146"/>
        <p:guide orient="horz" pos="998"/>
        <p:guide pos="4180"/>
        <p:guide pos="3477"/>
        <p:guide pos="7241"/>
        <p:guide pos="528"/>
        <p:guide orient="horz" pos="3974"/>
      </p:guideLst>
    </p:cSldViewPr>
  </p:slideViewPr>
  <p:outlineViewPr>
    <p:cViewPr>
      <p:scale>
        <a:sx n="33" d="100"/>
        <a:sy n="33" d="100"/>
      </p:scale>
      <p:origin x="0" y="-423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832" y="-35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an Margelisch" userId="bec76de8-2f2b-46bc-a8e2-c035ab722d22" providerId="ADAL" clId="{706F607C-D804-4F74-9EBD-6D4DC1E09103}"/>
    <pc:docChg chg="modNotesMaster modHandout">
      <pc:chgData name="Yvan Margelisch" userId="bec76de8-2f2b-46bc-a8e2-c035ab722d22" providerId="ADAL" clId="{706F607C-D804-4F74-9EBD-6D4DC1E09103}" dt="2022-12-05T12:19:14.423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DB20F-74D7-4A79-A047-E4998F695A8E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C53F05-805A-46C0-88B9-70058F1BB051}">
      <dgm:prSet phldrT="[Text]"/>
      <dgm:spPr/>
      <dgm:t>
        <a:bodyPr/>
        <a:lstStyle/>
        <a:p>
          <a:r>
            <a:rPr lang="de-DE" dirty="0"/>
            <a:t>Einleitung neuer Kontenplan 2023</a:t>
          </a:r>
        </a:p>
      </dgm:t>
    </dgm:pt>
    <dgm:pt modelId="{4C15B2C0-D1AB-4F1E-9528-A412237C53D4}" type="parTrans" cxnId="{A215A1A2-919D-419C-B0FE-5182843FA465}">
      <dgm:prSet/>
      <dgm:spPr/>
      <dgm:t>
        <a:bodyPr/>
        <a:lstStyle/>
        <a:p>
          <a:endParaRPr lang="de-DE"/>
        </a:p>
      </dgm:t>
    </dgm:pt>
    <dgm:pt modelId="{EB7B2864-74CA-4302-986D-38A1939DF595}" type="sibTrans" cxnId="{A215A1A2-919D-419C-B0FE-5182843FA465}">
      <dgm:prSet/>
      <dgm:spPr/>
      <dgm:t>
        <a:bodyPr/>
        <a:lstStyle/>
        <a:p>
          <a:endParaRPr lang="de-DE"/>
        </a:p>
      </dgm:t>
    </dgm:pt>
    <dgm:pt modelId="{E916D204-9A40-4A28-9AAE-FBE12132402C}">
      <dgm:prSet phldrT="[Text]"/>
      <dgm:spPr/>
      <dgm:t>
        <a:bodyPr/>
        <a:lstStyle/>
        <a:p>
          <a:r>
            <a:rPr lang="de-DE" dirty="0"/>
            <a:t>Arbeitsschritte Überblick</a:t>
          </a:r>
        </a:p>
      </dgm:t>
    </dgm:pt>
    <dgm:pt modelId="{58173AAD-B0D1-473E-8BAD-1290103E705F}" type="parTrans" cxnId="{64C0FEA9-A7C3-49D6-815F-88CD87DF462F}">
      <dgm:prSet/>
      <dgm:spPr/>
      <dgm:t>
        <a:bodyPr/>
        <a:lstStyle/>
        <a:p>
          <a:endParaRPr lang="de-DE"/>
        </a:p>
      </dgm:t>
    </dgm:pt>
    <dgm:pt modelId="{67A56CD3-A0BD-4459-8DD4-C363CD447582}" type="sibTrans" cxnId="{64C0FEA9-A7C3-49D6-815F-88CD87DF462F}">
      <dgm:prSet/>
      <dgm:spPr/>
      <dgm:t>
        <a:bodyPr/>
        <a:lstStyle/>
        <a:p>
          <a:endParaRPr lang="de-DE"/>
        </a:p>
      </dgm:t>
    </dgm:pt>
    <dgm:pt modelId="{44E339CC-69EB-4FA4-8916-0620A45CBEF8}">
      <dgm:prSet phldrT="[Text]"/>
      <dgm:spPr/>
      <dgm:t>
        <a:bodyPr/>
        <a:lstStyle/>
        <a:p>
          <a:r>
            <a:rPr lang="de-DE" dirty="0"/>
            <a:t>Was ist erledigt?	</a:t>
          </a:r>
        </a:p>
      </dgm:t>
    </dgm:pt>
    <dgm:pt modelId="{4474278B-3001-4620-9F9B-35B043576AB6}" type="parTrans" cxnId="{14F727DF-CBF2-469E-85E8-B9C2C6D1EF29}">
      <dgm:prSet/>
      <dgm:spPr/>
      <dgm:t>
        <a:bodyPr/>
        <a:lstStyle/>
        <a:p>
          <a:endParaRPr lang="de-DE"/>
        </a:p>
      </dgm:t>
    </dgm:pt>
    <dgm:pt modelId="{14A18AA4-C381-49E6-94D2-74C4378556AF}" type="sibTrans" cxnId="{14F727DF-CBF2-469E-85E8-B9C2C6D1EF29}">
      <dgm:prSet/>
      <dgm:spPr/>
      <dgm:t>
        <a:bodyPr/>
        <a:lstStyle/>
        <a:p>
          <a:endParaRPr lang="de-DE"/>
        </a:p>
      </dgm:t>
    </dgm:pt>
    <dgm:pt modelId="{0EEA9231-0836-44EA-ABB7-F242D7ACF00B}">
      <dgm:prSet phldrT="[Text]"/>
      <dgm:spPr/>
      <dgm:t>
        <a:bodyPr/>
        <a:lstStyle/>
        <a:p>
          <a:r>
            <a:rPr lang="de-DE" dirty="0"/>
            <a:t>Was ist offen?</a:t>
          </a:r>
        </a:p>
      </dgm:t>
    </dgm:pt>
    <dgm:pt modelId="{F3FC6B5D-292E-4553-ACF5-98CACB644E3F}" type="parTrans" cxnId="{2FFA2E0F-CB64-4D5A-82A9-DF9367EC9079}">
      <dgm:prSet/>
      <dgm:spPr/>
      <dgm:t>
        <a:bodyPr/>
        <a:lstStyle/>
        <a:p>
          <a:endParaRPr lang="de-DE"/>
        </a:p>
      </dgm:t>
    </dgm:pt>
    <dgm:pt modelId="{22E619C6-9E0C-48F8-A0EE-968763BC9401}" type="sibTrans" cxnId="{2FFA2E0F-CB64-4D5A-82A9-DF9367EC9079}">
      <dgm:prSet/>
      <dgm:spPr/>
      <dgm:t>
        <a:bodyPr/>
        <a:lstStyle/>
        <a:p>
          <a:endParaRPr lang="de-DE"/>
        </a:p>
      </dgm:t>
    </dgm:pt>
    <dgm:pt modelId="{019DB9AD-A6F1-4AF6-83B5-63C812189860}">
      <dgm:prSet phldrT="[Text]"/>
      <dgm:spPr/>
      <dgm:t>
        <a:bodyPr/>
        <a:lstStyle/>
        <a:p>
          <a:r>
            <a:rPr lang="de-DE" dirty="0"/>
            <a:t>Fragen?</a:t>
          </a:r>
        </a:p>
      </dgm:t>
    </dgm:pt>
    <dgm:pt modelId="{10DA0D97-BD5C-4EF3-84BA-E7321C64C5F9}" type="parTrans" cxnId="{8CFCB183-BD9C-4472-B5D3-5E7392564255}">
      <dgm:prSet/>
      <dgm:spPr/>
      <dgm:t>
        <a:bodyPr/>
        <a:lstStyle/>
        <a:p>
          <a:endParaRPr lang="de-CH"/>
        </a:p>
      </dgm:t>
    </dgm:pt>
    <dgm:pt modelId="{9F3B59BE-46B6-4579-9216-DB159F1C5B70}" type="sibTrans" cxnId="{8CFCB183-BD9C-4472-B5D3-5E7392564255}">
      <dgm:prSet/>
      <dgm:spPr/>
      <dgm:t>
        <a:bodyPr/>
        <a:lstStyle/>
        <a:p>
          <a:endParaRPr lang="de-CH"/>
        </a:p>
      </dgm:t>
    </dgm:pt>
    <dgm:pt modelId="{55DD5DE8-AA4D-495C-9EAB-0F4FD41C2A75}">
      <dgm:prSet phldrT="[Text]"/>
      <dgm:spPr/>
      <dgm:t>
        <a:bodyPr/>
        <a:lstStyle/>
        <a:p>
          <a:r>
            <a:rPr lang="de-DE" dirty="0"/>
            <a:t>Nächste Schritte: Wer macht was?</a:t>
          </a:r>
        </a:p>
      </dgm:t>
    </dgm:pt>
    <dgm:pt modelId="{DB70E420-85CE-4354-9C68-64D807A0E94D}" type="parTrans" cxnId="{89F12264-2BA9-41F5-B64F-73E48384386C}">
      <dgm:prSet/>
      <dgm:spPr/>
      <dgm:t>
        <a:bodyPr/>
        <a:lstStyle/>
        <a:p>
          <a:endParaRPr lang="de-CH"/>
        </a:p>
      </dgm:t>
    </dgm:pt>
    <dgm:pt modelId="{7341F47E-1847-4628-95C1-21971207FBF6}" type="sibTrans" cxnId="{89F12264-2BA9-41F5-B64F-73E48384386C}">
      <dgm:prSet/>
      <dgm:spPr/>
      <dgm:t>
        <a:bodyPr/>
        <a:lstStyle/>
        <a:p>
          <a:endParaRPr lang="de-CH"/>
        </a:p>
      </dgm:t>
    </dgm:pt>
    <dgm:pt modelId="{36EAC4A4-5A5C-46B5-B188-5AC05DDB0763}" type="pres">
      <dgm:prSet presAssocID="{E42DB20F-74D7-4A79-A047-E4998F695A8E}" presName="Name0" presStyleCnt="0">
        <dgm:presLayoutVars>
          <dgm:chMax val="7"/>
          <dgm:chPref val="7"/>
          <dgm:dir/>
        </dgm:presLayoutVars>
      </dgm:prSet>
      <dgm:spPr/>
    </dgm:pt>
    <dgm:pt modelId="{A3860019-B3E7-4E4C-B746-242B34DB5E95}" type="pres">
      <dgm:prSet presAssocID="{E42DB20F-74D7-4A79-A047-E4998F695A8E}" presName="Name1" presStyleCnt="0"/>
      <dgm:spPr/>
    </dgm:pt>
    <dgm:pt modelId="{F0B17A59-C080-4F55-A813-EA57A3DD8256}" type="pres">
      <dgm:prSet presAssocID="{E42DB20F-74D7-4A79-A047-E4998F695A8E}" presName="cycle" presStyleCnt="0"/>
      <dgm:spPr/>
    </dgm:pt>
    <dgm:pt modelId="{416E37DD-7033-4942-9A9E-B12CC4FBFFC0}" type="pres">
      <dgm:prSet presAssocID="{E42DB20F-74D7-4A79-A047-E4998F695A8E}" presName="srcNode" presStyleLbl="node1" presStyleIdx="0" presStyleCnt="6"/>
      <dgm:spPr/>
    </dgm:pt>
    <dgm:pt modelId="{42F9AF84-87B5-4362-A91D-F002E96C94E2}" type="pres">
      <dgm:prSet presAssocID="{E42DB20F-74D7-4A79-A047-E4998F695A8E}" presName="conn" presStyleLbl="parChTrans1D2" presStyleIdx="0" presStyleCnt="1"/>
      <dgm:spPr/>
    </dgm:pt>
    <dgm:pt modelId="{3303A336-4D8E-4A88-A7F5-7C955963CB6C}" type="pres">
      <dgm:prSet presAssocID="{E42DB20F-74D7-4A79-A047-E4998F695A8E}" presName="extraNode" presStyleLbl="node1" presStyleIdx="0" presStyleCnt="6"/>
      <dgm:spPr/>
    </dgm:pt>
    <dgm:pt modelId="{2FC71077-3D00-43C2-96A3-9A5D74E4DAED}" type="pres">
      <dgm:prSet presAssocID="{E42DB20F-74D7-4A79-A047-E4998F695A8E}" presName="dstNode" presStyleLbl="node1" presStyleIdx="0" presStyleCnt="6"/>
      <dgm:spPr/>
    </dgm:pt>
    <dgm:pt modelId="{F0C045E5-7668-47D3-A074-CD7B1900FC20}" type="pres">
      <dgm:prSet presAssocID="{6CC53F05-805A-46C0-88B9-70058F1BB051}" presName="text_1" presStyleLbl="node1" presStyleIdx="0" presStyleCnt="6">
        <dgm:presLayoutVars>
          <dgm:bulletEnabled val="1"/>
        </dgm:presLayoutVars>
      </dgm:prSet>
      <dgm:spPr/>
    </dgm:pt>
    <dgm:pt modelId="{4C4385FA-CEB7-4848-AB08-08D0973F82E9}" type="pres">
      <dgm:prSet presAssocID="{6CC53F05-805A-46C0-88B9-70058F1BB051}" presName="accent_1" presStyleCnt="0"/>
      <dgm:spPr/>
    </dgm:pt>
    <dgm:pt modelId="{48A57525-3ED5-4943-A300-69BAFE03107C}" type="pres">
      <dgm:prSet presAssocID="{6CC53F05-805A-46C0-88B9-70058F1BB051}" presName="accentRepeatNode" presStyleLbl="solidFgAcc1" presStyleIdx="0" presStyleCnt="6"/>
      <dgm:spPr/>
    </dgm:pt>
    <dgm:pt modelId="{8F9B10BF-0DEC-4E44-A1A9-F4F02AF00A91}" type="pres">
      <dgm:prSet presAssocID="{E916D204-9A40-4A28-9AAE-FBE12132402C}" presName="text_2" presStyleLbl="node1" presStyleIdx="1" presStyleCnt="6">
        <dgm:presLayoutVars>
          <dgm:bulletEnabled val="1"/>
        </dgm:presLayoutVars>
      </dgm:prSet>
      <dgm:spPr/>
    </dgm:pt>
    <dgm:pt modelId="{7DDE0D00-875E-499B-BA9D-B3E23B0D0B15}" type="pres">
      <dgm:prSet presAssocID="{E916D204-9A40-4A28-9AAE-FBE12132402C}" presName="accent_2" presStyleCnt="0"/>
      <dgm:spPr/>
    </dgm:pt>
    <dgm:pt modelId="{CA4031D7-1BB9-4393-A420-D276477A86DD}" type="pres">
      <dgm:prSet presAssocID="{E916D204-9A40-4A28-9AAE-FBE12132402C}" presName="accentRepeatNode" presStyleLbl="solidFgAcc1" presStyleIdx="1" presStyleCnt="6"/>
      <dgm:spPr/>
    </dgm:pt>
    <dgm:pt modelId="{72EEC8F2-ADA3-4EEC-BE77-4CF93B4BF46A}" type="pres">
      <dgm:prSet presAssocID="{44E339CC-69EB-4FA4-8916-0620A45CBEF8}" presName="text_3" presStyleLbl="node1" presStyleIdx="2" presStyleCnt="6">
        <dgm:presLayoutVars>
          <dgm:bulletEnabled val="1"/>
        </dgm:presLayoutVars>
      </dgm:prSet>
      <dgm:spPr/>
    </dgm:pt>
    <dgm:pt modelId="{BC5EFC3C-1FB0-4639-84C5-948792D63815}" type="pres">
      <dgm:prSet presAssocID="{44E339CC-69EB-4FA4-8916-0620A45CBEF8}" presName="accent_3" presStyleCnt="0"/>
      <dgm:spPr/>
    </dgm:pt>
    <dgm:pt modelId="{DCB4A651-A405-41AC-B570-D06CA9159AE0}" type="pres">
      <dgm:prSet presAssocID="{44E339CC-69EB-4FA4-8916-0620A45CBEF8}" presName="accentRepeatNode" presStyleLbl="solidFgAcc1" presStyleIdx="2" presStyleCnt="6"/>
      <dgm:spPr/>
    </dgm:pt>
    <dgm:pt modelId="{CAACD098-C9A2-40AA-AE3C-00184A3A3558}" type="pres">
      <dgm:prSet presAssocID="{0EEA9231-0836-44EA-ABB7-F242D7ACF00B}" presName="text_4" presStyleLbl="node1" presStyleIdx="3" presStyleCnt="6">
        <dgm:presLayoutVars>
          <dgm:bulletEnabled val="1"/>
        </dgm:presLayoutVars>
      </dgm:prSet>
      <dgm:spPr/>
    </dgm:pt>
    <dgm:pt modelId="{01D2FB3D-DE71-415A-8206-C87795B7DED6}" type="pres">
      <dgm:prSet presAssocID="{0EEA9231-0836-44EA-ABB7-F242D7ACF00B}" presName="accent_4" presStyleCnt="0"/>
      <dgm:spPr/>
    </dgm:pt>
    <dgm:pt modelId="{7B47F511-E6B8-42B9-A60B-F796164BDA79}" type="pres">
      <dgm:prSet presAssocID="{0EEA9231-0836-44EA-ABB7-F242D7ACF00B}" presName="accentRepeatNode" presStyleLbl="solidFgAcc1" presStyleIdx="3" presStyleCnt="6"/>
      <dgm:spPr/>
    </dgm:pt>
    <dgm:pt modelId="{08007441-A993-409A-AE5F-8FE7F7799122}" type="pres">
      <dgm:prSet presAssocID="{55DD5DE8-AA4D-495C-9EAB-0F4FD41C2A75}" presName="text_5" presStyleLbl="node1" presStyleIdx="4" presStyleCnt="6">
        <dgm:presLayoutVars>
          <dgm:bulletEnabled val="1"/>
        </dgm:presLayoutVars>
      </dgm:prSet>
      <dgm:spPr/>
    </dgm:pt>
    <dgm:pt modelId="{71082515-B920-4E90-B367-DD31FCEA6E40}" type="pres">
      <dgm:prSet presAssocID="{55DD5DE8-AA4D-495C-9EAB-0F4FD41C2A75}" presName="accent_5" presStyleCnt="0"/>
      <dgm:spPr/>
    </dgm:pt>
    <dgm:pt modelId="{DC56B8B2-1CB5-46F1-812A-A4BFCD12DD33}" type="pres">
      <dgm:prSet presAssocID="{55DD5DE8-AA4D-495C-9EAB-0F4FD41C2A75}" presName="accentRepeatNode" presStyleLbl="solidFgAcc1" presStyleIdx="4" presStyleCnt="6"/>
      <dgm:spPr/>
    </dgm:pt>
    <dgm:pt modelId="{78B05BC1-F4C4-4671-B424-34F461A6A8FD}" type="pres">
      <dgm:prSet presAssocID="{019DB9AD-A6F1-4AF6-83B5-63C812189860}" presName="text_6" presStyleLbl="node1" presStyleIdx="5" presStyleCnt="6">
        <dgm:presLayoutVars>
          <dgm:bulletEnabled val="1"/>
        </dgm:presLayoutVars>
      </dgm:prSet>
      <dgm:spPr/>
    </dgm:pt>
    <dgm:pt modelId="{3B9094C3-3B5D-4338-8B84-21FA73789509}" type="pres">
      <dgm:prSet presAssocID="{019DB9AD-A6F1-4AF6-83B5-63C812189860}" presName="accent_6" presStyleCnt="0"/>
      <dgm:spPr/>
    </dgm:pt>
    <dgm:pt modelId="{B6CF4C5E-10E8-4EBC-88BE-70E926FC07C2}" type="pres">
      <dgm:prSet presAssocID="{019DB9AD-A6F1-4AF6-83B5-63C812189860}" presName="accentRepeatNode" presStyleLbl="solidFgAcc1" presStyleIdx="5" presStyleCnt="6"/>
      <dgm:spPr/>
    </dgm:pt>
  </dgm:ptLst>
  <dgm:cxnLst>
    <dgm:cxn modelId="{7416C509-13CE-46AA-BDA2-0F763DC610C8}" type="presOf" srcId="{E916D204-9A40-4A28-9AAE-FBE12132402C}" destId="{8F9B10BF-0DEC-4E44-A1A9-F4F02AF00A91}" srcOrd="0" destOrd="0" presId="urn:microsoft.com/office/officeart/2008/layout/VerticalCurvedList"/>
    <dgm:cxn modelId="{2FFA2E0F-CB64-4D5A-82A9-DF9367EC9079}" srcId="{E42DB20F-74D7-4A79-A047-E4998F695A8E}" destId="{0EEA9231-0836-44EA-ABB7-F242D7ACF00B}" srcOrd="3" destOrd="0" parTransId="{F3FC6B5D-292E-4553-ACF5-98CACB644E3F}" sibTransId="{22E619C6-9E0C-48F8-A0EE-968763BC9401}"/>
    <dgm:cxn modelId="{D738C025-8B1D-483A-BAD7-EFAFDE7954FB}" type="presOf" srcId="{55DD5DE8-AA4D-495C-9EAB-0F4FD41C2A75}" destId="{08007441-A993-409A-AE5F-8FE7F7799122}" srcOrd="0" destOrd="0" presId="urn:microsoft.com/office/officeart/2008/layout/VerticalCurvedList"/>
    <dgm:cxn modelId="{89F12264-2BA9-41F5-B64F-73E48384386C}" srcId="{E42DB20F-74D7-4A79-A047-E4998F695A8E}" destId="{55DD5DE8-AA4D-495C-9EAB-0F4FD41C2A75}" srcOrd="4" destOrd="0" parTransId="{DB70E420-85CE-4354-9C68-64D807A0E94D}" sibTransId="{7341F47E-1847-4628-95C1-21971207FBF6}"/>
    <dgm:cxn modelId="{DD8BC34D-3277-436A-A285-D2E01BF61F32}" type="presOf" srcId="{E42DB20F-74D7-4A79-A047-E4998F695A8E}" destId="{36EAC4A4-5A5C-46B5-B188-5AC05DDB0763}" srcOrd="0" destOrd="0" presId="urn:microsoft.com/office/officeart/2008/layout/VerticalCurvedList"/>
    <dgm:cxn modelId="{8CFCB183-BD9C-4472-B5D3-5E7392564255}" srcId="{E42DB20F-74D7-4A79-A047-E4998F695A8E}" destId="{019DB9AD-A6F1-4AF6-83B5-63C812189860}" srcOrd="5" destOrd="0" parTransId="{10DA0D97-BD5C-4EF3-84BA-E7321C64C5F9}" sibTransId="{9F3B59BE-46B6-4579-9216-DB159F1C5B70}"/>
    <dgm:cxn modelId="{A215A1A2-919D-419C-B0FE-5182843FA465}" srcId="{E42DB20F-74D7-4A79-A047-E4998F695A8E}" destId="{6CC53F05-805A-46C0-88B9-70058F1BB051}" srcOrd="0" destOrd="0" parTransId="{4C15B2C0-D1AB-4F1E-9528-A412237C53D4}" sibTransId="{EB7B2864-74CA-4302-986D-38A1939DF595}"/>
    <dgm:cxn modelId="{64C0FEA9-A7C3-49D6-815F-88CD87DF462F}" srcId="{E42DB20F-74D7-4A79-A047-E4998F695A8E}" destId="{E916D204-9A40-4A28-9AAE-FBE12132402C}" srcOrd="1" destOrd="0" parTransId="{58173AAD-B0D1-473E-8BAD-1290103E705F}" sibTransId="{67A56CD3-A0BD-4459-8DD4-C363CD447582}"/>
    <dgm:cxn modelId="{F33FE0B4-5290-497B-8095-104E39F2A37C}" type="presOf" srcId="{019DB9AD-A6F1-4AF6-83B5-63C812189860}" destId="{78B05BC1-F4C4-4671-B424-34F461A6A8FD}" srcOrd="0" destOrd="0" presId="urn:microsoft.com/office/officeart/2008/layout/VerticalCurvedList"/>
    <dgm:cxn modelId="{22EDC7B5-4287-40D6-BA5D-F9A828E27C2D}" type="presOf" srcId="{EB7B2864-74CA-4302-986D-38A1939DF595}" destId="{42F9AF84-87B5-4362-A91D-F002E96C94E2}" srcOrd="0" destOrd="0" presId="urn:microsoft.com/office/officeart/2008/layout/VerticalCurvedList"/>
    <dgm:cxn modelId="{EF4162BD-E361-4036-93E2-65143A8BBEDD}" type="presOf" srcId="{44E339CC-69EB-4FA4-8916-0620A45CBEF8}" destId="{72EEC8F2-ADA3-4EEC-BE77-4CF93B4BF46A}" srcOrd="0" destOrd="0" presId="urn:microsoft.com/office/officeart/2008/layout/VerticalCurvedList"/>
    <dgm:cxn modelId="{810994CB-97BE-446E-B259-DE049E03454D}" type="presOf" srcId="{6CC53F05-805A-46C0-88B9-70058F1BB051}" destId="{F0C045E5-7668-47D3-A074-CD7B1900FC20}" srcOrd="0" destOrd="0" presId="urn:microsoft.com/office/officeart/2008/layout/VerticalCurvedList"/>
    <dgm:cxn modelId="{14F727DF-CBF2-469E-85E8-B9C2C6D1EF29}" srcId="{E42DB20F-74D7-4A79-A047-E4998F695A8E}" destId="{44E339CC-69EB-4FA4-8916-0620A45CBEF8}" srcOrd="2" destOrd="0" parTransId="{4474278B-3001-4620-9F9B-35B043576AB6}" sibTransId="{14A18AA4-C381-49E6-94D2-74C4378556AF}"/>
    <dgm:cxn modelId="{12EBBFF8-0424-4AA9-B627-BC11200B092E}" type="presOf" srcId="{0EEA9231-0836-44EA-ABB7-F242D7ACF00B}" destId="{CAACD098-C9A2-40AA-AE3C-00184A3A3558}" srcOrd="0" destOrd="0" presId="urn:microsoft.com/office/officeart/2008/layout/VerticalCurvedList"/>
    <dgm:cxn modelId="{7CFAE159-4B88-4895-8D9E-90EC25876B5C}" type="presParOf" srcId="{36EAC4A4-5A5C-46B5-B188-5AC05DDB0763}" destId="{A3860019-B3E7-4E4C-B746-242B34DB5E95}" srcOrd="0" destOrd="0" presId="urn:microsoft.com/office/officeart/2008/layout/VerticalCurvedList"/>
    <dgm:cxn modelId="{A350AFC1-6167-4A08-A7B3-9F4C4172B9C7}" type="presParOf" srcId="{A3860019-B3E7-4E4C-B746-242B34DB5E95}" destId="{F0B17A59-C080-4F55-A813-EA57A3DD8256}" srcOrd="0" destOrd="0" presId="urn:microsoft.com/office/officeart/2008/layout/VerticalCurvedList"/>
    <dgm:cxn modelId="{EEBF83F7-F069-4B13-83B8-58B1E124FA12}" type="presParOf" srcId="{F0B17A59-C080-4F55-A813-EA57A3DD8256}" destId="{416E37DD-7033-4942-9A9E-B12CC4FBFFC0}" srcOrd="0" destOrd="0" presId="urn:microsoft.com/office/officeart/2008/layout/VerticalCurvedList"/>
    <dgm:cxn modelId="{DC47833D-84E0-4C96-B2D3-1E38F4ADCE85}" type="presParOf" srcId="{F0B17A59-C080-4F55-A813-EA57A3DD8256}" destId="{42F9AF84-87B5-4362-A91D-F002E96C94E2}" srcOrd="1" destOrd="0" presId="urn:microsoft.com/office/officeart/2008/layout/VerticalCurvedList"/>
    <dgm:cxn modelId="{FE65A363-6274-4627-A844-EFB3C2D8E3CC}" type="presParOf" srcId="{F0B17A59-C080-4F55-A813-EA57A3DD8256}" destId="{3303A336-4D8E-4A88-A7F5-7C955963CB6C}" srcOrd="2" destOrd="0" presId="urn:microsoft.com/office/officeart/2008/layout/VerticalCurvedList"/>
    <dgm:cxn modelId="{75BC563A-DA8A-47BA-BF8D-9394D19926AC}" type="presParOf" srcId="{F0B17A59-C080-4F55-A813-EA57A3DD8256}" destId="{2FC71077-3D00-43C2-96A3-9A5D74E4DAED}" srcOrd="3" destOrd="0" presId="urn:microsoft.com/office/officeart/2008/layout/VerticalCurvedList"/>
    <dgm:cxn modelId="{14DA8451-5EC2-4FD6-95AD-A406DBC6F81D}" type="presParOf" srcId="{A3860019-B3E7-4E4C-B746-242B34DB5E95}" destId="{F0C045E5-7668-47D3-A074-CD7B1900FC20}" srcOrd="1" destOrd="0" presId="urn:microsoft.com/office/officeart/2008/layout/VerticalCurvedList"/>
    <dgm:cxn modelId="{ED78439C-32EB-45C1-8978-9A6119379A56}" type="presParOf" srcId="{A3860019-B3E7-4E4C-B746-242B34DB5E95}" destId="{4C4385FA-CEB7-4848-AB08-08D0973F82E9}" srcOrd="2" destOrd="0" presId="urn:microsoft.com/office/officeart/2008/layout/VerticalCurvedList"/>
    <dgm:cxn modelId="{2C0F88EA-A93E-4BD9-8C9B-2C0F2A72916B}" type="presParOf" srcId="{4C4385FA-CEB7-4848-AB08-08D0973F82E9}" destId="{48A57525-3ED5-4943-A300-69BAFE03107C}" srcOrd="0" destOrd="0" presId="urn:microsoft.com/office/officeart/2008/layout/VerticalCurvedList"/>
    <dgm:cxn modelId="{35C46C07-D441-46D2-89D9-26A375F03CFE}" type="presParOf" srcId="{A3860019-B3E7-4E4C-B746-242B34DB5E95}" destId="{8F9B10BF-0DEC-4E44-A1A9-F4F02AF00A91}" srcOrd="3" destOrd="0" presId="urn:microsoft.com/office/officeart/2008/layout/VerticalCurvedList"/>
    <dgm:cxn modelId="{D7F13113-EB4D-4C2C-9CD2-637A6BAD6DB7}" type="presParOf" srcId="{A3860019-B3E7-4E4C-B746-242B34DB5E95}" destId="{7DDE0D00-875E-499B-BA9D-B3E23B0D0B15}" srcOrd="4" destOrd="0" presId="urn:microsoft.com/office/officeart/2008/layout/VerticalCurvedList"/>
    <dgm:cxn modelId="{1B43F899-3CA9-495D-86A8-943B72C326BC}" type="presParOf" srcId="{7DDE0D00-875E-499B-BA9D-B3E23B0D0B15}" destId="{CA4031D7-1BB9-4393-A420-D276477A86DD}" srcOrd="0" destOrd="0" presId="urn:microsoft.com/office/officeart/2008/layout/VerticalCurvedList"/>
    <dgm:cxn modelId="{5A837146-7377-4EF0-8E2B-7CA6CB33EA0E}" type="presParOf" srcId="{A3860019-B3E7-4E4C-B746-242B34DB5E95}" destId="{72EEC8F2-ADA3-4EEC-BE77-4CF93B4BF46A}" srcOrd="5" destOrd="0" presId="urn:microsoft.com/office/officeart/2008/layout/VerticalCurvedList"/>
    <dgm:cxn modelId="{3810352C-FE3A-4D57-AC5F-147BF87687A4}" type="presParOf" srcId="{A3860019-B3E7-4E4C-B746-242B34DB5E95}" destId="{BC5EFC3C-1FB0-4639-84C5-948792D63815}" srcOrd="6" destOrd="0" presId="urn:microsoft.com/office/officeart/2008/layout/VerticalCurvedList"/>
    <dgm:cxn modelId="{BD4E4F0F-5545-42E8-BBB6-0FF4909C780D}" type="presParOf" srcId="{BC5EFC3C-1FB0-4639-84C5-948792D63815}" destId="{DCB4A651-A405-41AC-B570-D06CA9159AE0}" srcOrd="0" destOrd="0" presId="urn:microsoft.com/office/officeart/2008/layout/VerticalCurvedList"/>
    <dgm:cxn modelId="{98D1655E-1D6D-44B4-AF6D-A340B65DF2E7}" type="presParOf" srcId="{A3860019-B3E7-4E4C-B746-242B34DB5E95}" destId="{CAACD098-C9A2-40AA-AE3C-00184A3A3558}" srcOrd="7" destOrd="0" presId="urn:microsoft.com/office/officeart/2008/layout/VerticalCurvedList"/>
    <dgm:cxn modelId="{D4F875C6-A90C-46C6-9894-0F0C989C40DD}" type="presParOf" srcId="{A3860019-B3E7-4E4C-B746-242B34DB5E95}" destId="{01D2FB3D-DE71-415A-8206-C87795B7DED6}" srcOrd="8" destOrd="0" presId="urn:microsoft.com/office/officeart/2008/layout/VerticalCurvedList"/>
    <dgm:cxn modelId="{E9F0A9A6-5242-4A23-9371-5F6D1B03BFD0}" type="presParOf" srcId="{01D2FB3D-DE71-415A-8206-C87795B7DED6}" destId="{7B47F511-E6B8-42B9-A60B-F796164BDA79}" srcOrd="0" destOrd="0" presId="urn:microsoft.com/office/officeart/2008/layout/VerticalCurvedList"/>
    <dgm:cxn modelId="{B8145363-F562-432B-8917-7868F1A122DA}" type="presParOf" srcId="{A3860019-B3E7-4E4C-B746-242B34DB5E95}" destId="{08007441-A993-409A-AE5F-8FE7F7799122}" srcOrd="9" destOrd="0" presId="urn:microsoft.com/office/officeart/2008/layout/VerticalCurvedList"/>
    <dgm:cxn modelId="{2E9B3DC7-8249-4F57-909F-F28762EDFA5F}" type="presParOf" srcId="{A3860019-B3E7-4E4C-B746-242B34DB5E95}" destId="{71082515-B920-4E90-B367-DD31FCEA6E40}" srcOrd="10" destOrd="0" presId="urn:microsoft.com/office/officeart/2008/layout/VerticalCurvedList"/>
    <dgm:cxn modelId="{F6C44443-4049-4391-87C8-2570CC76CBC9}" type="presParOf" srcId="{71082515-B920-4E90-B367-DD31FCEA6E40}" destId="{DC56B8B2-1CB5-46F1-812A-A4BFCD12DD33}" srcOrd="0" destOrd="0" presId="urn:microsoft.com/office/officeart/2008/layout/VerticalCurvedList"/>
    <dgm:cxn modelId="{0FFF9C2C-5EEC-4764-96EC-98EAFA8C0EC3}" type="presParOf" srcId="{A3860019-B3E7-4E4C-B746-242B34DB5E95}" destId="{78B05BC1-F4C4-4671-B424-34F461A6A8FD}" srcOrd="11" destOrd="0" presId="urn:microsoft.com/office/officeart/2008/layout/VerticalCurvedList"/>
    <dgm:cxn modelId="{AC6AF77E-EEC4-48B7-B7AB-AA992A8797B1}" type="presParOf" srcId="{A3860019-B3E7-4E4C-B746-242B34DB5E95}" destId="{3B9094C3-3B5D-4338-8B84-21FA73789509}" srcOrd="12" destOrd="0" presId="urn:microsoft.com/office/officeart/2008/layout/VerticalCurvedList"/>
    <dgm:cxn modelId="{D257E9A0-6EC5-4E05-BDE7-50F4BFC1769E}" type="presParOf" srcId="{3B9094C3-3B5D-4338-8B84-21FA73789509}" destId="{B6CF4C5E-10E8-4EBC-88BE-70E926FC07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AF84-87B5-4362-A91D-F002E96C94E2}">
      <dsp:nvSpPr>
        <dsp:cNvPr id="0" name=""/>
        <dsp:cNvSpPr/>
      </dsp:nvSpPr>
      <dsp:spPr>
        <a:xfrm>
          <a:off x="-4530135" y="-694647"/>
          <a:ext cx="5396550" cy="5396550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045E5-7668-47D3-A074-CD7B1900FC20}">
      <dsp:nvSpPr>
        <dsp:cNvPr id="0" name=""/>
        <dsp:cNvSpPr/>
      </dsp:nvSpPr>
      <dsp:spPr>
        <a:xfrm>
          <a:off x="323593" y="211022"/>
          <a:ext cx="7749057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Einleitung neuer Kontenplan 2023</a:t>
          </a:r>
        </a:p>
      </dsp:txBody>
      <dsp:txXfrm>
        <a:off x="323593" y="211022"/>
        <a:ext cx="7749057" cy="421883"/>
      </dsp:txXfrm>
    </dsp:sp>
    <dsp:sp modelId="{48A57525-3ED5-4943-A300-69BAFE03107C}">
      <dsp:nvSpPr>
        <dsp:cNvPr id="0" name=""/>
        <dsp:cNvSpPr/>
      </dsp:nvSpPr>
      <dsp:spPr>
        <a:xfrm>
          <a:off x="59916" y="158286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B10BF-0DEC-4E44-A1A9-F4F02AF00A91}">
      <dsp:nvSpPr>
        <dsp:cNvPr id="0" name=""/>
        <dsp:cNvSpPr/>
      </dsp:nvSpPr>
      <dsp:spPr>
        <a:xfrm>
          <a:off x="670622" y="843767"/>
          <a:ext cx="7402029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Arbeitsschritte Überblick</a:t>
          </a:r>
        </a:p>
      </dsp:txBody>
      <dsp:txXfrm>
        <a:off x="670622" y="843767"/>
        <a:ext cx="7402029" cy="421883"/>
      </dsp:txXfrm>
    </dsp:sp>
    <dsp:sp modelId="{CA4031D7-1BB9-4393-A420-D276477A86DD}">
      <dsp:nvSpPr>
        <dsp:cNvPr id="0" name=""/>
        <dsp:cNvSpPr/>
      </dsp:nvSpPr>
      <dsp:spPr>
        <a:xfrm>
          <a:off x="406944" y="791032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EC8F2-ADA3-4EEC-BE77-4CF93B4BF46A}">
      <dsp:nvSpPr>
        <dsp:cNvPr id="0" name=""/>
        <dsp:cNvSpPr/>
      </dsp:nvSpPr>
      <dsp:spPr>
        <a:xfrm>
          <a:off x="829309" y="1476513"/>
          <a:ext cx="7243342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Was ist erledigt?	</a:t>
          </a:r>
        </a:p>
      </dsp:txBody>
      <dsp:txXfrm>
        <a:off x="829309" y="1476513"/>
        <a:ext cx="7243342" cy="421883"/>
      </dsp:txXfrm>
    </dsp:sp>
    <dsp:sp modelId="{DCB4A651-A405-41AC-B570-D06CA9159AE0}">
      <dsp:nvSpPr>
        <dsp:cNvPr id="0" name=""/>
        <dsp:cNvSpPr/>
      </dsp:nvSpPr>
      <dsp:spPr>
        <a:xfrm>
          <a:off x="565632" y="1423777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CD098-C9A2-40AA-AE3C-00184A3A3558}">
      <dsp:nvSpPr>
        <dsp:cNvPr id="0" name=""/>
        <dsp:cNvSpPr/>
      </dsp:nvSpPr>
      <dsp:spPr>
        <a:xfrm>
          <a:off x="829309" y="2108858"/>
          <a:ext cx="7243342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Was ist offen?</a:t>
          </a:r>
        </a:p>
      </dsp:txBody>
      <dsp:txXfrm>
        <a:off x="829309" y="2108858"/>
        <a:ext cx="7243342" cy="421883"/>
      </dsp:txXfrm>
    </dsp:sp>
    <dsp:sp modelId="{7B47F511-E6B8-42B9-A60B-F796164BDA79}">
      <dsp:nvSpPr>
        <dsp:cNvPr id="0" name=""/>
        <dsp:cNvSpPr/>
      </dsp:nvSpPr>
      <dsp:spPr>
        <a:xfrm>
          <a:off x="565632" y="2056122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7441-A993-409A-AE5F-8FE7F7799122}">
      <dsp:nvSpPr>
        <dsp:cNvPr id="0" name=""/>
        <dsp:cNvSpPr/>
      </dsp:nvSpPr>
      <dsp:spPr>
        <a:xfrm>
          <a:off x="670622" y="2741603"/>
          <a:ext cx="7402029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Nächste Schritte: Wer macht was?</a:t>
          </a:r>
        </a:p>
      </dsp:txBody>
      <dsp:txXfrm>
        <a:off x="670622" y="2741603"/>
        <a:ext cx="7402029" cy="421883"/>
      </dsp:txXfrm>
    </dsp:sp>
    <dsp:sp modelId="{DC56B8B2-1CB5-46F1-812A-A4BFCD12DD33}">
      <dsp:nvSpPr>
        <dsp:cNvPr id="0" name=""/>
        <dsp:cNvSpPr/>
      </dsp:nvSpPr>
      <dsp:spPr>
        <a:xfrm>
          <a:off x="406944" y="2688868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05BC1-F4C4-4671-B424-34F461A6A8FD}">
      <dsp:nvSpPr>
        <dsp:cNvPr id="0" name=""/>
        <dsp:cNvSpPr/>
      </dsp:nvSpPr>
      <dsp:spPr>
        <a:xfrm>
          <a:off x="323593" y="3374349"/>
          <a:ext cx="7749057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Fragen?</a:t>
          </a:r>
        </a:p>
      </dsp:txBody>
      <dsp:txXfrm>
        <a:off x="323593" y="3374349"/>
        <a:ext cx="7749057" cy="421883"/>
      </dsp:txXfrm>
    </dsp:sp>
    <dsp:sp modelId="{B6CF4C5E-10E8-4EBC-88BE-70E926FC07C2}">
      <dsp:nvSpPr>
        <dsp:cNvPr id="0" name=""/>
        <dsp:cNvSpPr/>
      </dsp:nvSpPr>
      <dsp:spPr>
        <a:xfrm>
          <a:off x="59916" y="3321613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 sz="11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7E4A100-ADA8-40D8-9833-2B6F6E1407FF}" type="datetimeFigureOut">
              <a:rPr lang="de-DE" sz="1100"/>
              <a:t>05.12.2022</a:t>
            </a:fld>
            <a:endParaRPr lang="de-DE" sz="11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 sz="11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1BF972-34A1-48A3-9669-6D737DCAFFF5}" type="slidenum">
              <a:rPr lang="de-DE" sz="1100"/>
              <a:t>‹N°›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106106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100"/>
            </a:lvl1pPr>
          </a:lstStyle>
          <a:p>
            <a:fld id="{F981D06A-F6D1-479A-A566-715A0CE36CD1}" type="datetimeFigureOut">
              <a:rPr lang="de-DE" smtClean="0"/>
              <a:pPr/>
              <a:t>05.12.2022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42875" y="768350"/>
            <a:ext cx="6818313" cy="383698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96315" y="4861441"/>
            <a:ext cx="6311434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100"/>
            </a:lvl1pPr>
          </a:lstStyle>
          <a:p>
            <a:fld id="{EB3C7298-7484-406B-A720-81854D6B4D4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4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0"/>
      </a:spcBef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0"/>
      </a:spcBef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Titelfolie bereits während der Einwahl der Teilnehmer anzeigen, in dem die Bildschirmübertragung gestartet und dann sofort pausiert wird!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4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85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93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44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4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11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57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65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46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3 oder 4 Referenten andere Layout-Vorlage auswählen!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95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6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5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13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35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2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7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51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05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3"/>
            <a:ext cx="12190413" cy="6852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93738" y="2970210"/>
            <a:ext cx="10798968" cy="1431923"/>
          </a:xfrm>
          <a:prstGeom prst="rect">
            <a:avLst/>
          </a:prstGeom>
        </p:spPr>
        <p:txBody>
          <a:bodyPr/>
          <a:lstStyle>
            <a:lvl1pPr algn="ctr">
              <a:defRPr sz="4800" b="1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93738" y="1311989"/>
            <a:ext cx="10801350" cy="1341782"/>
          </a:xfrm>
          <a:prstGeom prst="rect">
            <a:avLst/>
          </a:prstGeo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2800" b="0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5041900"/>
            <a:ext cx="8802688" cy="393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Name Referent | Funktion </a:t>
            </a:r>
          </a:p>
          <a:p>
            <a:pPr lvl="0"/>
            <a:endParaRPr lang="de-DE" dirty="0"/>
          </a:p>
        </p:txBody>
      </p:sp>
      <p:sp>
        <p:nvSpPr>
          <p:cNvPr id="4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9700" y="5587525"/>
            <a:ext cx="8802688" cy="3932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Anlass | Datum</a:t>
            </a:r>
          </a:p>
          <a:p>
            <a:pPr lvl="0"/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ächiges dunk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41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98" y="3791808"/>
            <a:ext cx="5553064" cy="1865327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txBody>
          <a:bodyPr lIns="180000" tIns="180000" rIns="180000" bIns="180000" anchor="ctr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922804"/>
            <a:ext cx="5250859" cy="437927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6262028" y="1922804"/>
            <a:ext cx="5250859" cy="437927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6239669" y="1924340"/>
            <a:ext cx="5255419" cy="4442258"/>
          </a:xfrm>
          <a:prstGeom prst="rect">
            <a:avLst/>
          </a:prstGeom>
        </p:spPr>
        <p:txBody>
          <a:bodyPr tIns="0" bIns="540000" anchor="ctr"/>
          <a:lstStyle>
            <a:lvl1pPr algn="ct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8" y="1922804"/>
            <a:ext cx="5250859" cy="4378079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391" y="2477308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1032022" y="2894948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68975" y="2744880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2168975" y="3191551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679" y="4270293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37" name="Bildplatzhalter 23"/>
          <p:cNvSpPr>
            <a:spLocks noGrp="1"/>
          </p:cNvSpPr>
          <p:nvPr>
            <p:ph type="pic" sz="quarter" idx="41" hasCustomPrompt="1"/>
          </p:nvPr>
        </p:nvSpPr>
        <p:spPr>
          <a:xfrm>
            <a:off x="1032310" y="4687933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0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2169263" y="4537865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2169263" y="4984536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6092014" y="2477308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53" name="Bildplatzhalter 23"/>
          <p:cNvSpPr>
            <a:spLocks noGrp="1"/>
          </p:cNvSpPr>
          <p:nvPr>
            <p:ph type="pic" sz="quarter" idx="44" hasCustomPrompt="1"/>
          </p:nvPr>
        </p:nvSpPr>
        <p:spPr>
          <a:xfrm>
            <a:off x="6423645" y="2894948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54" name="Textplatzhalter 28"/>
          <p:cNvSpPr>
            <a:spLocks noGrp="1"/>
          </p:cNvSpPr>
          <p:nvPr>
            <p:ph type="body" sz="quarter" idx="45" hasCustomPrompt="1"/>
          </p:nvPr>
        </p:nvSpPr>
        <p:spPr>
          <a:xfrm>
            <a:off x="7560598" y="2744880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5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7560598" y="3191551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6092014" y="4270293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57" name="Bildplatzhalter 23"/>
          <p:cNvSpPr>
            <a:spLocks noGrp="1"/>
          </p:cNvSpPr>
          <p:nvPr>
            <p:ph type="pic" sz="quarter" idx="47" hasCustomPrompt="1"/>
          </p:nvPr>
        </p:nvSpPr>
        <p:spPr>
          <a:xfrm>
            <a:off x="6423645" y="4687933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58" name="Textplatzhalter 28"/>
          <p:cNvSpPr>
            <a:spLocks noGrp="1"/>
          </p:cNvSpPr>
          <p:nvPr>
            <p:ph type="body" sz="quarter" idx="48" hasCustomPrompt="1"/>
          </p:nvPr>
        </p:nvSpPr>
        <p:spPr>
          <a:xfrm>
            <a:off x="7560598" y="4537865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49"/>
          </p:nvPr>
        </p:nvSpPr>
        <p:spPr>
          <a:xfrm>
            <a:off x="7560598" y="4984536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6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115" y="4716339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2798706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3210" y="3770342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2798706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0B5894-2507-D04E-80EF-C9C10B7AE680}"/>
              </a:ext>
            </a:extLst>
          </p:cNvPr>
          <p:cNvSpPr/>
          <p:nvPr userDrawn="1"/>
        </p:nvSpPr>
        <p:spPr>
          <a:xfrm>
            <a:off x="5757332" y="3770342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332" y="4716339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238702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3201794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>
            <a:extLst>
              <a:ext uri="{FF2B5EF4-FFF2-40B4-BE49-F238E27FC236}">
                <a16:creationId xmlns:a16="http://schemas.microsoft.com/office/drawing/2014/main" id="{9B77A34C-AF12-A840-9215-DF5F4DCB3B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4181974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5110875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6026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2871064"/>
            <a:ext cx="2080988" cy="617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39"/>
          <p:cNvSpPr>
            <a:spLocks noGrp="1"/>
          </p:cNvSpPr>
          <p:nvPr>
            <p:ph type="body" sz="quarter" idx="16"/>
          </p:nvPr>
        </p:nvSpPr>
        <p:spPr>
          <a:xfrm>
            <a:off x="3103810" y="3862699"/>
            <a:ext cx="2105623" cy="6056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355" y="4814330"/>
            <a:ext cx="2089883" cy="6037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62233" y="5682233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66618" y="5682233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39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71534" y="6075128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9"/>
          <p:cNvSpPr>
            <a:spLocks noGrp="1"/>
          </p:cNvSpPr>
          <p:nvPr>
            <p:ph type="body" sz="quarter" idx="22"/>
          </p:nvPr>
        </p:nvSpPr>
        <p:spPr>
          <a:xfrm>
            <a:off x="3119473" y="5787128"/>
            <a:ext cx="2096729" cy="6075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3"/>
            <a:ext cx="5350764" cy="6254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2881777"/>
            <a:ext cx="5350764" cy="6402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5888767" y="3862699"/>
            <a:ext cx="5350764" cy="605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8767" y="4814329"/>
            <a:ext cx="5350764" cy="6037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5888767" y="5710737"/>
            <a:ext cx="5350764" cy="6839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8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451" y="5393389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3020898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3210" y="4206179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3020898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0B5894-2507-D04E-80EF-C9C10B7AE680}"/>
              </a:ext>
            </a:extLst>
          </p:cNvPr>
          <p:cNvSpPr/>
          <p:nvPr userDrawn="1"/>
        </p:nvSpPr>
        <p:spPr>
          <a:xfrm>
            <a:off x="5757332" y="4206179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668" y="5393389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401073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3560722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>
            <a:extLst>
              <a:ext uri="{FF2B5EF4-FFF2-40B4-BE49-F238E27FC236}">
                <a16:creationId xmlns:a16="http://schemas.microsoft.com/office/drawing/2014/main" id="{9B77A34C-AF12-A840-9215-DF5F4DCB3B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4780183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752" y="5941747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882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3144532"/>
            <a:ext cx="2080988" cy="854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39"/>
          <p:cNvSpPr>
            <a:spLocks noGrp="1"/>
          </p:cNvSpPr>
          <p:nvPr>
            <p:ph type="body" sz="quarter" idx="16"/>
          </p:nvPr>
        </p:nvSpPr>
        <p:spPr>
          <a:xfrm>
            <a:off x="3103810" y="4307080"/>
            <a:ext cx="2105623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691" y="5494946"/>
            <a:ext cx="2089883" cy="8821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3"/>
            <a:ext cx="5350764" cy="894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3118858"/>
            <a:ext cx="5350764" cy="8805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5888767" y="4304141"/>
            <a:ext cx="5350764" cy="8860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9103" y="5489422"/>
            <a:ext cx="5350764" cy="8876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5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451" y="4991735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3422551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3422551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668" y="4991735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606175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4167473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752" y="5762285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13075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3546184"/>
            <a:ext cx="2080988" cy="12650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691" y="5093292"/>
            <a:ext cx="2089883" cy="1307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2"/>
            <a:ext cx="5350764" cy="13075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3520511"/>
            <a:ext cx="5350764" cy="12907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9103" y="5087768"/>
            <a:ext cx="5350764" cy="1313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5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392" y="1998740"/>
            <a:ext cx="3159227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8AFF41-88FA-B446-8B8D-9D84E27171F3}"/>
              </a:ext>
            </a:extLst>
          </p:cNvPr>
          <p:cNvSpPr/>
          <p:nvPr userDrawn="1"/>
        </p:nvSpPr>
        <p:spPr>
          <a:xfrm>
            <a:off x="4362125" y="1998740"/>
            <a:ext cx="3155549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85D6E2-D94E-1642-9DDF-3D8EBA8A51C8}"/>
              </a:ext>
            </a:extLst>
          </p:cNvPr>
          <p:cNvSpPr/>
          <p:nvPr userDrawn="1"/>
        </p:nvSpPr>
        <p:spPr>
          <a:xfrm>
            <a:off x="8020179" y="1998741"/>
            <a:ext cx="3160503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91D98D1-5129-4645-8D10-5C54F6226252}"/>
              </a:ext>
            </a:extLst>
          </p:cNvPr>
          <p:cNvSpPr/>
          <p:nvPr userDrawn="1"/>
        </p:nvSpPr>
        <p:spPr>
          <a:xfrm>
            <a:off x="700392" y="4016812"/>
            <a:ext cx="3152574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DC8382A-E247-CF4A-99AA-03DF86F04380}"/>
              </a:ext>
            </a:extLst>
          </p:cNvPr>
          <p:cNvSpPr/>
          <p:nvPr userDrawn="1"/>
        </p:nvSpPr>
        <p:spPr>
          <a:xfrm>
            <a:off x="4362125" y="4016812"/>
            <a:ext cx="3155549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3245383" y="211081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50" y="221927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2" name="Bildplatzhalter 23"/>
          <p:cNvSpPr>
            <a:spLocks noGrp="1"/>
          </p:cNvSpPr>
          <p:nvPr>
            <p:ph type="pic" sz="quarter" idx="19" hasCustomPrompt="1"/>
          </p:nvPr>
        </p:nvSpPr>
        <p:spPr>
          <a:xfrm>
            <a:off x="6899311" y="2123836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534978" y="2232291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5" name="Bildplatzhalter 23"/>
          <p:cNvSpPr>
            <a:spLocks noGrp="1"/>
          </p:cNvSpPr>
          <p:nvPr>
            <p:ph type="pic" sz="quarter" idx="22" hasCustomPrompt="1"/>
          </p:nvPr>
        </p:nvSpPr>
        <p:spPr>
          <a:xfrm>
            <a:off x="10537723" y="2123836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6" name="Textplatzhalt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8173390" y="2232291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Bildplatzhalt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245370" y="414282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9" name="Textplatzhalt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81037" y="425127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Bildplatzhalter 23"/>
          <p:cNvSpPr>
            <a:spLocks noGrp="1"/>
          </p:cNvSpPr>
          <p:nvPr>
            <p:ph type="pic" sz="quarter" idx="28" hasCustomPrompt="1"/>
          </p:nvPr>
        </p:nvSpPr>
        <p:spPr>
          <a:xfrm>
            <a:off x="6899298" y="414282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2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4534965" y="425127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085D6E2-D94E-1642-9DDF-3D8EBA8A51C8}"/>
              </a:ext>
            </a:extLst>
          </p:cNvPr>
          <p:cNvSpPr/>
          <p:nvPr userDrawn="1"/>
        </p:nvSpPr>
        <p:spPr>
          <a:xfrm>
            <a:off x="8020179" y="4016912"/>
            <a:ext cx="3160503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45" name="Bildplatzhalter 23"/>
          <p:cNvSpPr>
            <a:spLocks noGrp="1"/>
          </p:cNvSpPr>
          <p:nvPr>
            <p:ph type="pic" sz="quarter" idx="31" hasCustomPrompt="1"/>
          </p:nvPr>
        </p:nvSpPr>
        <p:spPr>
          <a:xfrm>
            <a:off x="10537723" y="4142007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6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8173390" y="4250462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4"/>
          </p:nvPr>
        </p:nvSpPr>
        <p:spPr>
          <a:xfrm>
            <a:off x="881063" y="276550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Textplatzhalter 6"/>
          <p:cNvSpPr>
            <a:spLocks noGrp="1"/>
          </p:cNvSpPr>
          <p:nvPr>
            <p:ph type="body" sz="quarter" idx="35"/>
          </p:nvPr>
        </p:nvSpPr>
        <p:spPr>
          <a:xfrm>
            <a:off x="4534978" y="2764910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36"/>
          </p:nvPr>
        </p:nvSpPr>
        <p:spPr>
          <a:xfrm>
            <a:off x="8173357" y="2764909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881063" y="4795718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4531635" y="479124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8169782" y="479124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6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3245383" y="211936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50" y="222781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2" name="Bildplatzhalter 23"/>
          <p:cNvSpPr>
            <a:spLocks noGrp="1"/>
          </p:cNvSpPr>
          <p:nvPr>
            <p:ph type="pic" sz="quarter" idx="19" hasCustomPrompt="1"/>
          </p:nvPr>
        </p:nvSpPr>
        <p:spPr>
          <a:xfrm>
            <a:off x="6899311" y="213237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534978" y="224083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5" name="Bildplatzhalter 23"/>
          <p:cNvSpPr>
            <a:spLocks noGrp="1"/>
          </p:cNvSpPr>
          <p:nvPr>
            <p:ph type="pic" sz="quarter" idx="22" hasCustomPrompt="1"/>
          </p:nvPr>
        </p:nvSpPr>
        <p:spPr>
          <a:xfrm>
            <a:off x="10537723" y="213237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6" name="Textplatzhalt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8173390" y="224083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Bildplatzhalt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245370" y="4151362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9" name="Textplatzhalt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81037" y="4259817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Bildplatzhalter 23"/>
          <p:cNvSpPr>
            <a:spLocks noGrp="1"/>
          </p:cNvSpPr>
          <p:nvPr>
            <p:ph type="pic" sz="quarter" idx="28" hasCustomPrompt="1"/>
          </p:nvPr>
        </p:nvSpPr>
        <p:spPr>
          <a:xfrm>
            <a:off x="6899298" y="4151362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2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4534965" y="4259817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5" name="Bildplatzhalter 23"/>
          <p:cNvSpPr>
            <a:spLocks noGrp="1"/>
          </p:cNvSpPr>
          <p:nvPr>
            <p:ph type="pic" sz="quarter" idx="31" hasCustomPrompt="1"/>
          </p:nvPr>
        </p:nvSpPr>
        <p:spPr>
          <a:xfrm>
            <a:off x="10537723" y="4150549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6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8173390" y="4259004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34"/>
          </p:nvPr>
        </p:nvSpPr>
        <p:spPr>
          <a:xfrm>
            <a:off x="881063" y="277404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35"/>
          </p:nvPr>
        </p:nvSpPr>
        <p:spPr>
          <a:xfrm>
            <a:off x="4534978" y="2773452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6"/>
          </p:nvPr>
        </p:nvSpPr>
        <p:spPr>
          <a:xfrm>
            <a:off x="8173357" y="2773451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881063" y="4804260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4531635" y="479978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8169782" y="479978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2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/>
          </p:cNvSpPr>
          <p:nvPr>
            <p:ph type="pic" sz="quarter" idx="17" hasCustomPrompt="1"/>
          </p:nvPr>
        </p:nvSpPr>
        <p:spPr>
          <a:xfrm>
            <a:off x="704916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0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700678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2" name="Textplatzhalter 30"/>
          <p:cNvSpPr>
            <a:spLocks noGrp="1"/>
          </p:cNvSpPr>
          <p:nvPr>
            <p:ph type="body" sz="quarter" idx="30"/>
          </p:nvPr>
        </p:nvSpPr>
        <p:spPr>
          <a:xfrm>
            <a:off x="712424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Bildplatzhalter 20"/>
          <p:cNvSpPr>
            <a:spLocks noGrp="1"/>
          </p:cNvSpPr>
          <p:nvPr>
            <p:ph type="pic" sz="quarter" idx="31" hasCustomPrompt="1"/>
          </p:nvPr>
        </p:nvSpPr>
        <p:spPr>
          <a:xfrm>
            <a:off x="3514660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5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3510422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6" name="Textplatzhalter 30"/>
          <p:cNvSpPr>
            <a:spLocks noGrp="1"/>
          </p:cNvSpPr>
          <p:nvPr>
            <p:ph type="body" sz="quarter" idx="33"/>
          </p:nvPr>
        </p:nvSpPr>
        <p:spPr>
          <a:xfrm>
            <a:off x="3522168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7" name="Bildplatzhalter 20"/>
          <p:cNvSpPr>
            <a:spLocks noGrp="1"/>
          </p:cNvSpPr>
          <p:nvPr>
            <p:ph type="pic" sz="quarter" idx="34" hasCustomPrompt="1"/>
          </p:nvPr>
        </p:nvSpPr>
        <p:spPr>
          <a:xfrm>
            <a:off x="6336755" y="2715462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37" name="Textplatzhalter 28"/>
          <p:cNvSpPr>
            <a:spLocks noGrp="1"/>
          </p:cNvSpPr>
          <p:nvPr>
            <p:ph type="body" sz="quarter" idx="35" hasCustomPrompt="1"/>
          </p:nvPr>
        </p:nvSpPr>
        <p:spPr>
          <a:xfrm>
            <a:off x="6332517" y="2169237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Textplatzhalter 30"/>
          <p:cNvSpPr>
            <a:spLocks noGrp="1"/>
          </p:cNvSpPr>
          <p:nvPr>
            <p:ph type="body" sz="quarter" idx="36"/>
          </p:nvPr>
        </p:nvSpPr>
        <p:spPr>
          <a:xfrm>
            <a:off x="6344263" y="4138430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9" name="Bildplatzhalter 20"/>
          <p:cNvSpPr>
            <a:spLocks noGrp="1"/>
          </p:cNvSpPr>
          <p:nvPr>
            <p:ph type="pic" sz="quarter" idx="37" hasCustomPrompt="1"/>
          </p:nvPr>
        </p:nvSpPr>
        <p:spPr>
          <a:xfrm>
            <a:off x="9103980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40" name="Textplatzhalt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9099742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Textplatzhalter 30"/>
          <p:cNvSpPr>
            <a:spLocks noGrp="1"/>
          </p:cNvSpPr>
          <p:nvPr>
            <p:ph type="body" sz="quarter" idx="39"/>
          </p:nvPr>
        </p:nvSpPr>
        <p:spPr>
          <a:xfrm>
            <a:off x="9111488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8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0" y="0"/>
            <a:ext cx="12190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solidFill>
                <a:schemeClr val="bg1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827356"/>
            <a:ext cx="10822650" cy="4550734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F7BB5B-D823-D649-99F7-0C1B6FAFD9C1}"/>
              </a:ext>
            </a:extLst>
          </p:cNvPr>
          <p:cNvSpPr/>
          <p:nvPr/>
        </p:nvSpPr>
        <p:spPr>
          <a:xfrm>
            <a:off x="700391" y="4368174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BF499F-EFDD-F746-9787-A79745B72A84}"/>
              </a:ext>
            </a:extLst>
          </p:cNvPr>
          <p:cNvSpPr/>
          <p:nvPr/>
        </p:nvSpPr>
        <p:spPr>
          <a:xfrm>
            <a:off x="6244274" y="2234466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2DDD86-E1B4-344B-8ED0-922766C2B0E7}"/>
              </a:ext>
            </a:extLst>
          </p:cNvPr>
          <p:cNvSpPr/>
          <p:nvPr/>
        </p:nvSpPr>
        <p:spPr>
          <a:xfrm>
            <a:off x="700391" y="2234466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244274" y="4244498"/>
            <a:ext cx="5251147" cy="1950851"/>
            <a:chOff x="6244274" y="3840457"/>
            <a:chExt cx="5251147" cy="1950851"/>
          </a:xfrm>
        </p:grpSpPr>
        <p:sp>
          <p:nvSpPr>
            <p:cNvPr id="19" name="Textplatzhalter 5">
              <a:extLst>
                <a:ext uri="{FF2B5EF4-FFF2-40B4-BE49-F238E27FC236}">
                  <a16:creationId xmlns:a16="http://schemas.microsoft.com/office/drawing/2014/main" id="{ACA625F6-4BC4-1047-9F76-9EB6979298A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394830" y="3840457"/>
              <a:ext cx="2766780" cy="55776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8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2pPr>
              <a:lvl3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3pPr>
              <a:lvl4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4pPr>
              <a:lvl5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5pPr>
              <a:lvl6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de-DE" dirty="0">
                <a:latin typeface="HelveticaNeue LT 55 Roman" panose="020B0604020202020204" pitchFamily="34" charset="0"/>
              </a:endParaRPr>
            </a:p>
          </p:txBody>
        </p:sp>
        <p:sp>
          <p:nvSpPr>
            <p:cNvPr id="20" name="Textplatzhalter 5">
              <a:extLst>
                <a:ext uri="{FF2B5EF4-FFF2-40B4-BE49-F238E27FC236}">
                  <a16:creationId xmlns:a16="http://schemas.microsoft.com/office/drawing/2014/main" id="{3A954385-6B43-5F47-BE3C-07A15824F0E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935348" y="4592688"/>
              <a:ext cx="2925179" cy="5660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8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2pPr>
              <a:lvl3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3pPr>
              <a:lvl4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4pPr>
              <a:lvl5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5pPr>
              <a:lvl6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de-DE" b="1" dirty="0">
                <a:solidFill>
                  <a:srgbClr val="BE0712"/>
                </a:solidFill>
                <a:latin typeface="HelveticaNeue LT 55 Roman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1797350-E89B-DC46-A13C-371BC8049398}"/>
                </a:ext>
              </a:extLst>
            </p:cNvPr>
            <p:cNvSpPr/>
            <p:nvPr/>
          </p:nvSpPr>
          <p:spPr>
            <a:xfrm>
              <a:off x="6244274" y="3964133"/>
              <a:ext cx="5251147" cy="1827175"/>
            </a:xfrm>
            <a:prstGeom prst="rect">
              <a:avLst/>
            </a:prstGeom>
            <a:solidFill>
              <a:srgbClr val="E7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HelveticaNeue LT 55 Roman" panose="020B0604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endParaRPr>
            </a:p>
          </p:txBody>
        </p:sp>
      </p:grpSp>
      <p:sp>
        <p:nvSpPr>
          <p:cNvPr id="26" name="Textplatzhalter 25"/>
          <p:cNvSpPr>
            <a:spLocks noGrp="1"/>
          </p:cNvSpPr>
          <p:nvPr>
            <p:ph type="body" sz="quarter" idx="41"/>
          </p:nvPr>
        </p:nvSpPr>
        <p:spPr>
          <a:xfrm>
            <a:off x="2414763" y="2360427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42"/>
          </p:nvPr>
        </p:nvSpPr>
        <p:spPr>
          <a:xfrm>
            <a:off x="839788" y="2360613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43"/>
          </p:nvPr>
        </p:nvSpPr>
        <p:spPr>
          <a:xfrm>
            <a:off x="7915464" y="2372855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Bildplatzhalter 27"/>
          <p:cNvSpPr>
            <a:spLocks noGrp="1"/>
          </p:cNvSpPr>
          <p:nvPr>
            <p:ph type="pic" sz="quarter" idx="44"/>
          </p:nvPr>
        </p:nvSpPr>
        <p:spPr>
          <a:xfrm>
            <a:off x="6340489" y="2373041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Textplatzhalter 25"/>
          <p:cNvSpPr>
            <a:spLocks noGrp="1"/>
          </p:cNvSpPr>
          <p:nvPr>
            <p:ph type="body" sz="quarter" idx="45"/>
          </p:nvPr>
        </p:nvSpPr>
        <p:spPr>
          <a:xfrm>
            <a:off x="2408482" y="4501116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46"/>
          </p:nvPr>
        </p:nvSpPr>
        <p:spPr>
          <a:xfrm>
            <a:off x="833507" y="4501302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Textplatzhalter 25"/>
          <p:cNvSpPr>
            <a:spLocks noGrp="1"/>
          </p:cNvSpPr>
          <p:nvPr>
            <p:ph type="body" sz="quarter" idx="47"/>
          </p:nvPr>
        </p:nvSpPr>
        <p:spPr>
          <a:xfrm>
            <a:off x="7915464" y="4501116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Bildplatzhalter 27"/>
          <p:cNvSpPr>
            <a:spLocks noGrp="1"/>
          </p:cNvSpPr>
          <p:nvPr>
            <p:ph type="pic" sz="quarter" idx="48"/>
          </p:nvPr>
        </p:nvSpPr>
        <p:spPr>
          <a:xfrm>
            <a:off x="6340489" y="4501302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497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9164195" y="1948655"/>
            <a:ext cx="2330893" cy="4392324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9323462" y="2152559"/>
            <a:ext cx="2025353" cy="40602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00088" y="1948655"/>
            <a:ext cx="8356600" cy="43923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5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700679" y="1934706"/>
            <a:ext cx="2330893" cy="4423365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37488" y="2085174"/>
            <a:ext cx="2093719" cy="41447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1945699"/>
            <a:ext cx="8356600" cy="441237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1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2) oh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1948655"/>
            <a:ext cx="8356600" cy="441796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769122" y="2221907"/>
            <a:ext cx="2006894" cy="3489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9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700679" y="3084029"/>
            <a:ext cx="2330893" cy="3281896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3084029"/>
            <a:ext cx="8356600" cy="328189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7BD1768-6B8A-7743-BC7E-92769D39B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0679" y="1904735"/>
            <a:ext cx="10822651" cy="103501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2pPr>
            <a:lvl4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5pPr>
            <a:lvl8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8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63126" y="3273906"/>
            <a:ext cx="2033898" cy="29645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lang="de-DE" sz="2000" b="0" i="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2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ied &amp;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331" y="-109"/>
            <a:ext cx="6164081" cy="43032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999525" y="4140787"/>
            <a:ext cx="9118599" cy="1877736"/>
          </a:xfrm>
          <a:prstGeom prst="rect">
            <a:avLst/>
          </a:prstGeom>
        </p:spPr>
        <p:txBody>
          <a:bodyPr/>
          <a:lstStyle>
            <a:lvl1pPr algn="ctr">
              <a:defRPr sz="4800" b="1" i="0" cap="all" baseline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999524" y="1511517"/>
            <a:ext cx="9118600" cy="18222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3200" b="1" i="0" cap="all" baseline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75" y="353638"/>
            <a:ext cx="2379638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-109"/>
            <a:ext cx="12190414" cy="6868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solidFill>
                <a:schemeClr val="bg1"/>
              </a:solidFill>
              <a:latin typeface="HelveticaNeue LT 55 Roman" panose="020B060402020202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90800"/>
            <a:ext cx="7620000" cy="4267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837010" y="1956627"/>
            <a:ext cx="10798968" cy="1105548"/>
          </a:xfrm>
          <a:prstGeom prst="rect">
            <a:avLst/>
          </a:prstGeom>
        </p:spPr>
        <p:txBody>
          <a:bodyPr/>
          <a:lstStyle>
            <a:lvl1pPr algn="ctr">
              <a:defRPr sz="4000" b="1" i="0" cap="none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Ich freue mich von Ihnen zu hören!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71527" y="3331758"/>
            <a:ext cx="6325790" cy="1341782"/>
          </a:xfrm>
          <a:prstGeom prst="rect">
            <a:avLst/>
          </a:prstGeo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2800" b="0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  <a:p>
            <a:pPr lvl="0"/>
            <a:r>
              <a:rPr lang="de-DE" dirty="0"/>
              <a:t>Telefon</a:t>
            </a:r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8578246" y="3300525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44" hasCustomPrompt="1"/>
          </p:nvPr>
        </p:nvSpPr>
        <p:spPr>
          <a:xfrm>
            <a:off x="-2197" y="6195593"/>
            <a:ext cx="12190413" cy="371196"/>
          </a:xfrm>
          <a:solidFill>
            <a:srgbClr val="F2F2F2">
              <a:alpha val="54902"/>
            </a:srgbClr>
          </a:solidFill>
        </p:spPr>
        <p:txBody>
          <a:bodyPr>
            <a:no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e-DE" b="0" dirty="0" err="1"/>
              <a:t>nexwebinare</a:t>
            </a:r>
            <a:r>
              <a:rPr lang="de-DE" b="0" dirty="0"/>
              <a:t> – digital. kostenlos. ortsunabhängig: www.nexwebinare.ch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41" hasCustomPrompt="1"/>
          </p:nvPr>
        </p:nvSpPr>
        <p:spPr>
          <a:xfrm>
            <a:off x="1050673" y="1781905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" hasCustomPrompt="1"/>
          </p:nvPr>
        </p:nvSpPr>
        <p:spPr>
          <a:xfrm>
            <a:off x="700679" y="4146316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3671933" y="2773419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321939" y="5137830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6567693" y="2312214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217699" y="4676625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47" hasCustomPrompt="1"/>
          </p:nvPr>
        </p:nvSpPr>
        <p:spPr>
          <a:xfrm>
            <a:off x="9166979" y="3227904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816985" y="5592315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41" hasCustomPrompt="1"/>
          </p:nvPr>
        </p:nvSpPr>
        <p:spPr>
          <a:xfrm>
            <a:off x="1526772" y="2896751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120278" y="5248879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5165875" y="2346247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4759381" y="4698375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8786325" y="2896751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379831" y="5248879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2993113" y="2335457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2552700" y="4659721"/>
            <a:ext cx="3217692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6904712" y="2351600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464299" y="4659721"/>
            <a:ext cx="3217692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940526" y="2728632"/>
            <a:ext cx="1733005" cy="251677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07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919416"/>
            <a:ext cx="10822650" cy="4458674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2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für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44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ächiges hel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41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98" y="3791808"/>
            <a:ext cx="5553064" cy="1865327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9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0574"/>
            <a:ext cx="1889924" cy="223742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 bwMode="gray">
          <a:xfrm>
            <a:off x="389299" y="1822532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2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702000" y="1821600"/>
            <a:ext cx="10821600" cy="454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75" y="353638"/>
            <a:ext cx="2379638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55" r:id="rId3"/>
    <p:sldLayoutId id="2147483764" r:id="rId4"/>
    <p:sldLayoutId id="2147483763" r:id="rId5"/>
    <p:sldLayoutId id="2147483767" r:id="rId6"/>
    <p:sldLayoutId id="2147483740" r:id="rId7"/>
    <p:sldLayoutId id="2147483760" r:id="rId8"/>
    <p:sldLayoutId id="2147483759" r:id="rId9"/>
    <p:sldLayoutId id="2147483761" r:id="rId10"/>
    <p:sldLayoutId id="2147483736" r:id="rId11"/>
    <p:sldLayoutId id="2147483737" r:id="rId12"/>
    <p:sldLayoutId id="2147483758" r:id="rId13"/>
    <p:sldLayoutId id="2147483738" r:id="rId14"/>
    <p:sldLayoutId id="2147483756" r:id="rId15"/>
    <p:sldLayoutId id="2147483757" r:id="rId16"/>
    <p:sldLayoutId id="2147483745" r:id="rId17"/>
    <p:sldLayoutId id="2147483752" r:id="rId18"/>
    <p:sldLayoutId id="2147483746" r:id="rId19"/>
    <p:sldLayoutId id="2147483762" r:id="rId20"/>
    <p:sldLayoutId id="2147483747" r:id="rId21"/>
    <p:sldLayoutId id="2147483748" r:id="rId22"/>
    <p:sldLayoutId id="2147483751" r:id="rId23"/>
    <p:sldLayoutId id="2147483750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2pPr>
      <a:lvl3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3pPr>
      <a:lvl4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4pPr>
      <a:lvl5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5pPr>
      <a:lvl6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929" userDrawn="1">
          <p15:clr>
            <a:srgbClr val="F26B43"/>
          </p15:clr>
        </p15:guide>
        <p15:guide id="6" pos="7241" userDrawn="1">
          <p15:clr>
            <a:srgbClr val="F26B43"/>
          </p15:clr>
        </p15:guide>
        <p15:guide id="8" orient="horz" pos="3975" userDrawn="1">
          <p15:clr>
            <a:srgbClr val="F26B43"/>
          </p15:clr>
        </p15:guide>
        <p15:guide id="9" orient="horz" pos="1146" userDrawn="1">
          <p15:clr>
            <a:srgbClr val="F26B43"/>
          </p15:clr>
        </p15:guide>
        <p15:guide id="10" orient="horz" pos="998" userDrawn="1">
          <p15:clr>
            <a:srgbClr val="F26B43"/>
          </p15:clr>
        </p15:guide>
        <p15:guide id="11" pos="437" userDrawn="1">
          <p15:clr>
            <a:srgbClr val="F26B43"/>
          </p15:clr>
        </p15:guide>
        <p15:guide id="12" pos="37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ja.orman@nexus-schweiz.ch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mailto:adrian.stettler@nexus-schweiz.ch" TargetMode="External"/><Relationship Id="rId4" Type="http://schemas.openxmlformats.org/officeDocument/2006/relationships/hyperlink" Target="mailto:juan.paya@nexus-schweiz.ch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Kontenplan ab 01.01.2023 </a:t>
            </a:r>
            <a:br>
              <a:rPr lang="de-DE" dirty="0"/>
            </a:br>
            <a:r>
              <a:rPr lang="de-DE" dirty="0" err="1"/>
              <a:t>heimE</a:t>
            </a:r>
            <a:r>
              <a:rPr lang="de-DE" dirty="0"/>
              <a:t> Kanton Wallis</a:t>
            </a:r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Nexus / </a:t>
            </a:r>
            <a:r>
              <a:rPr lang="de-DE" dirty="0" err="1"/>
              <a:t>finanz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TEAMS-Meeting 01.12.2022</a:t>
            </a:r>
          </a:p>
        </p:txBody>
      </p:sp>
    </p:spTree>
    <p:extLst>
      <p:ext uri="{BB962C8B-B14F-4D97-AF65-F5344CB8AC3E}">
        <p14:creationId xmlns:p14="http://schemas.microsoft.com/office/powerpoint/2010/main" val="7277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Zuweisung von neuem Geschäftsjahr in Heim-Mandanten</a:t>
            </a:r>
          </a:p>
          <a:p>
            <a:r>
              <a:rPr lang="de-DE" b="1" dirty="0">
                <a:solidFill>
                  <a:schemeClr val="accent5"/>
                </a:solidFill>
              </a:rPr>
              <a:t>Achtung: </a:t>
            </a:r>
            <a:r>
              <a:rPr lang="de-DE" b="1" dirty="0" err="1">
                <a:solidFill>
                  <a:schemeClr val="accent5"/>
                </a:solidFill>
              </a:rPr>
              <a:t>Äusserste</a:t>
            </a:r>
            <a:r>
              <a:rPr lang="de-DE" b="1" dirty="0">
                <a:solidFill>
                  <a:schemeClr val="accent5"/>
                </a:solidFill>
              </a:rPr>
              <a:t> Vorsicht bei Anpassung!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10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2E1212-A04D-449E-9DDE-C5D234023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"/>
          <a:stretch/>
        </p:blipFill>
        <p:spPr>
          <a:xfrm>
            <a:off x="1985819" y="3174512"/>
            <a:ext cx="8519823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679" y="1919416"/>
            <a:ext cx="11352776" cy="4458674"/>
          </a:xfrm>
        </p:spPr>
        <p:txBody>
          <a:bodyPr/>
          <a:lstStyle/>
          <a:p>
            <a:r>
              <a:rPr lang="de-DE" dirty="0"/>
              <a:t>Matrix Kostenstellen Kontierungsregeln initial erstellt</a:t>
            </a:r>
          </a:p>
          <a:p>
            <a:r>
              <a:rPr lang="de-DE" b="1" dirty="0">
                <a:solidFill>
                  <a:schemeClr val="accent5"/>
                </a:solidFill>
              </a:rPr>
              <a:t>Achtung: Anpassungsbedarf </a:t>
            </a:r>
            <a:r>
              <a:rPr lang="de-DE" b="1" dirty="0">
                <a:solidFill>
                  <a:schemeClr val="accent5"/>
                </a:solidFill>
                <a:sym typeface="Wingdings" panose="05000000000000000000" pitchFamily="2" charset="2"/>
              </a:rPr>
              <a:t> </a:t>
            </a:r>
            <a:r>
              <a:rPr lang="de-DE" b="1" dirty="0">
                <a:solidFill>
                  <a:schemeClr val="accent5"/>
                </a:solidFill>
              </a:rPr>
              <a:t> siehe nächste Schritte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11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13BB10-E684-4B0A-9AA4-2B01DCF1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0" y="2892646"/>
            <a:ext cx="9403065" cy="34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875D2D4-090A-4D71-B58B-A3814B73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59"/>
          <a:stretch/>
        </p:blipFill>
        <p:spPr>
          <a:xfrm>
            <a:off x="8515309" y="2415169"/>
            <a:ext cx="3216908" cy="3032485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16734" y="715458"/>
            <a:ext cx="10822650" cy="504916"/>
          </a:xfrm>
        </p:spPr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Entschlackung Kostenrechnung vor Eröffnung GJ 2023</a:t>
            </a:r>
          </a:p>
          <a:p>
            <a:pPr lvl="1"/>
            <a:r>
              <a:rPr lang="de-DE" dirty="0"/>
              <a:t>alte Umlagekostenarten und </a:t>
            </a:r>
            <a:br>
              <a:rPr lang="de-DE" dirty="0"/>
            </a:br>
            <a:r>
              <a:rPr lang="de-DE" dirty="0"/>
              <a:t>Kostenblöcke entfernt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Kontierungszuweisungen </a:t>
            </a:r>
            <a:br>
              <a:rPr lang="de-DE" dirty="0"/>
            </a:br>
            <a:r>
              <a:rPr lang="de-DE" dirty="0"/>
              <a:t>auf Kostenträgern 2xx entfernt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98DCE7-E0E8-4E78-A89D-53CB69AFC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846"/>
          <a:stretch/>
        </p:blipFill>
        <p:spPr>
          <a:xfrm>
            <a:off x="1465919" y="4833003"/>
            <a:ext cx="4082475" cy="108843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A0FB467-C11F-4BCA-9466-DA78664F05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83"/>
          <a:stretch/>
        </p:blipFill>
        <p:spPr>
          <a:xfrm>
            <a:off x="5993175" y="2575464"/>
            <a:ext cx="2449625" cy="28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628D1-062A-44D7-9CD5-2B4615DA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6F351-90B3-4BB4-850F-0BA2E3202F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Anpassung Leistungskatalog HEIM (Fakturierung)</a:t>
            </a:r>
            <a:endParaRPr lang="fr-CH" dirty="0"/>
          </a:p>
          <a:p>
            <a:pPr lvl="1"/>
            <a:r>
              <a:rPr lang="de-DE" dirty="0"/>
              <a:t>Hinzufügen einer Leistungszeile zum 01.01.2023</a:t>
            </a:r>
          </a:p>
          <a:p>
            <a:pPr lvl="1"/>
            <a:r>
              <a:rPr lang="de-DE" dirty="0"/>
              <a:t>Bestehende Leistung am 31.12.2022 desaktivieren</a:t>
            </a:r>
          </a:p>
          <a:p>
            <a:pPr lvl="1"/>
            <a:r>
              <a:rPr lang="de-DE" dirty="0"/>
              <a:t>Einrichtung der Leistungen mit der neuen Kontonummer</a:t>
            </a:r>
          </a:p>
          <a:p>
            <a:pPr marL="457200" lvl="1" indent="0">
              <a:buNone/>
            </a:pPr>
            <a:endParaRPr lang="fr-CH" dirty="0"/>
          </a:p>
          <a:p>
            <a:pPr lvl="1"/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3B012D-6E09-402D-8920-468D9BEE52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</a:t>
            </a:r>
          </a:p>
          <a:p>
            <a:endParaRPr lang="fr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411670-4B17-41CC-A020-645770269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2AE31F-D61F-4294-9E27-B7CDDD09F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97" y="3809911"/>
            <a:ext cx="6685756" cy="25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 Arbeiten Phase II </a:t>
            </a:r>
          </a:p>
          <a:p>
            <a:pPr lvl="1"/>
            <a:r>
              <a:rPr lang="de-DE" dirty="0"/>
              <a:t>NEXUS FINANZ</a:t>
            </a:r>
          </a:p>
          <a:p>
            <a:pPr lvl="2"/>
            <a:r>
              <a:rPr lang="de-DE" dirty="0"/>
              <a:t>Individuelle Konten beurteilen </a:t>
            </a:r>
            <a:br>
              <a:rPr lang="de-DE" dirty="0"/>
            </a:br>
            <a:r>
              <a:rPr lang="de-DE" dirty="0"/>
              <a:t>und wenn nötig eröffnen</a:t>
            </a:r>
          </a:p>
          <a:p>
            <a:pPr lvl="2"/>
            <a:r>
              <a:rPr lang="de-DE" dirty="0"/>
              <a:t>Ergänzen Matrix </a:t>
            </a:r>
            <a:br>
              <a:rPr lang="de-DE" dirty="0"/>
            </a:br>
            <a:r>
              <a:rPr lang="de-DE" dirty="0"/>
              <a:t>Kontierungsregeln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/>
          <a:lstStyle/>
          <a:p>
            <a:r>
              <a:rPr lang="de-DE" dirty="0"/>
              <a:t>Phase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C9ABB6-91C2-4209-A82B-5F6D717B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54" y="3346024"/>
            <a:ext cx="4435863" cy="164424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68F1BF-BB76-4BCA-BF69-DB52A8C6B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48" y="1243608"/>
            <a:ext cx="2201957" cy="1963568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82BBA85-4473-4339-A192-54BFD12C1500}"/>
              </a:ext>
            </a:extLst>
          </p:cNvPr>
          <p:cNvSpPr/>
          <p:nvPr/>
        </p:nvSpPr>
        <p:spPr bwMode="gray">
          <a:xfrm rot="20390175">
            <a:off x="5424011" y="2489594"/>
            <a:ext cx="2100021" cy="16147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EE90DE6-2DC8-4CF0-80F9-4DEF1F53B17B}"/>
              </a:ext>
            </a:extLst>
          </p:cNvPr>
          <p:cNvSpPr/>
          <p:nvPr/>
        </p:nvSpPr>
        <p:spPr bwMode="gray">
          <a:xfrm rot="860334">
            <a:off x="4095740" y="4148753"/>
            <a:ext cx="2100021" cy="16147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</p:spTree>
    <p:extLst>
      <p:ext uri="{BB962C8B-B14F-4D97-AF65-F5344CB8AC3E}">
        <p14:creationId xmlns:p14="http://schemas.microsoft.com/office/powerpoint/2010/main" val="3231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5C548-C967-402C-8635-477B4722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ist</a:t>
            </a:r>
            <a:r>
              <a:rPr lang="fr-CH" dirty="0"/>
              <a:t> </a:t>
            </a:r>
            <a:r>
              <a:rPr lang="fr-CH" dirty="0" err="1"/>
              <a:t>offen</a:t>
            </a:r>
            <a:r>
              <a:rPr lang="fr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02BF0-931B-4F4B-8A3E-12E65E8DC2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919416"/>
            <a:ext cx="10913729" cy="4458674"/>
          </a:xfrm>
        </p:spPr>
        <p:txBody>
          <a:bodyPr/>
          <a:lstStyle/>
          <a:p>
            <a:pPr lvl="1"/>
            <a:r>
              <a:rPr lang="fr-CH" dirty="0"/>
              <a:t>NEXUS HEIM </a:t>
            </a:r>
            <a:r>
              <a:rPr lang="fr-CH" dirty="0" err="1"/>
              <a:t>Entscheidungstafeln</a:t>
            </a:r>
            <a:endParaRPr lang="fr-CH" dirty="0"/>
          </a:p>
          <a:p>
            <a:pPr lvl="2"/>
            <a:r>
              <a:rPr lang="de-DE" dirty="0"/>
              <a:t>Hinzufügung eines bestehenden Enddatums der Leistungen am 31.12.2022</a:t>
            </a:r>
          </a:p>
          <a:p>
            <a:pPr lvl="2"/>
            <a:r>
              <a:rPr lang="de-DE" dirty="0"/>
              <a:t>Neue Zeile im Kontenplan ab 01.01.2023</a:t>
            </a:r>
          </a:p>
          <a:p>
            <a:pPr lvl="2"/>
            <a:r>
              <a:rPr lang="de-DE" dirty="0"/>
              <a:t>Änderung der Konten mit den neuen</a:t>
            </a:r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4C6666-683A-4C05-98DC-8ACCFF02EA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9574B7-1D71-49A6-9A83-E38B9BD59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BC200F-D360-43B2-AACD-E650970A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8" y="4260486"/>
            <a:ext cx="11489735" cy="1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85FEB-75C5-41A6-8211-EF59B371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FC4C6B-F313-4F5C-A6FB-18AD721B1E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0679" y="1919416"/>
            <a:ext cx="10822650" cy="445867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NEXUS PERSONAL </a:t>
            </a:r>
          </a:p>
          <a:p>
            <a:pPr lvl="1"/>
            <a:r>
              <a:rPr lang="de-DE" dirty="0"/>
              <a:t>Personalstamm / Organisation „Buchungsplan“ </a:t>
            </a:r>
            <a:br>
              <a:rPr lang="de-DE" dirty="0"/>
            </a:br>
            <a:r>
              <a:rPr lang="de-DE" dirty="0"/>
              <a:t>(Mutation, neue Konten - gültig von Januar 2023)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lvl="2"/>
            <a:r>
              <a:rPr lang="de-DE" dirty="0"/>
              <a:t>PIS Stellenkategorie </a:t>
            </a:r>
          </a:p>
          <a:p>
            <a:pPr lvl="3"/>
            <a:r>
              <a:rPr lang="de-DE" dirty="0"/>
              <a:t>Bezeichnung der Stellen (Pflege)</a:t>
            </a:r>
          </a:p>
          <a:p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2807B1-C890-4999-896E-1B7BB6ACA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A4BD67-DD0E-4D7B-BE97-F39AF560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027C75-75BD-4911-9B34-E418B2A88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05" y="3085245"/>
            <a:ext cx="5473956" cy="28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Offene Arbeiten </a:t>
            </a:r>
            <a:r>
              <a:rPr lang="de-DE" dirty="0">
                <a:sym typeface="Wingdings" panose="05000000000000000000" pitchFamily="2" charset="2"/>
              </a:rPr>
              <a:t>Phase III</a:t>
            </a:r>
          </a:p>
          <a:p>
            <a:pPr lvl="1"/>
            <a:r>
              <a:rPr lang="de-DE" dirty="0"/>
              <a:t>NEXUS FINANZ</a:t>
            </a:r>
          </a:p>
          <a:p>
            <a:pPr lvl="2"/>
            <a:r>
              <a:rPr lang="de-DE" dirty="0"/>
              <a:t>Debitorenstamm/Kreditorenstamm Button „Vorschlag“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 anpassen Sammelkonto/Erlöskonto</a:t>
            </a:r>
            <a:endParaRPr lang="de-DE" dirty="0"/>
          </a:p>
          <a:p>
            <a:pPr lvl="2"/>
            <a:r>
              <a:rPr lang="de-DE" dirty="0"/>
              <a:t>Kreditorenstamm Kontierungsvorschläge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 anpassen </a:t>
            </a:r>
            <a:r>
              <a:rPr lang="de-DE" dirty="0"/>
              <a:t>wenn vorhanden </a:t>
            </a:r>
          </a:p>
          <a:p>
            <a:pPr lvl="2"/>
            <a:r>
              <a:rPr lang="de-DE" dirty="0"/>
              <a:t>Anpassen Kontierung eigene Zahlungsverbindungen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NEXUS HEIM</a:t>
            </a:r>
          </a:p>
          <a:p>
            <a:pPr lvl="2"/>
            <a:r>
              <a:rPr lang="de-DE" dirty="0"/>
              <a:t>Anpassen Sammelkonto </a:t>
            </a:r>
            <a:br>
              <a:rPr lang="de-DE" dirty="0"/>
            </a:br>
            <a:r>
              <a:rPr lang="de-DE" dirty="0"/>
              <a:t>in Heim-Mandanten</a:t>
            </a:r>
            <a:br>
              <a:rPr lang="de-DE" dirty="0"/>
            </a:b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853B56-0219-486D-A614-EFB6025C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27" y="628856"/>
            <a:ext cx="3108834" cy="221244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601AC7B-EE18-4E89-A9B7-C20A8508C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960" y="4954299"/>
            <a:ext cx="3263701" cy="1818746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DAFFFAA5-31BE-4AB0-AD06-3029D8B349EB}"/>
              </a:ext>
            </a:extLst>
          </p:cNvPr>
          <p:cNvSpPr/>
          <p:nvPr/>
        </p:nvSpPr>
        <p:spPr bwMode="gray">
          <a:xfrm rot="20433690">
            <a:off x="6932651" y="2347913"/>
            <a:ext cx="1288261" cy="17598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62327E5-BCB8-4FFB-A4AB-29CEC37DBBEF}"/>
              </a:ext>
            </a:extLst>
          </p:cNvPr>
          <p:cNvSpPr/>
          <p:nvPr/>
        </p:nvSpPr>
        <p:spPr bwMode="gray">
          <a:xfrm>
            <a:off x="6734014" y="3726754"/>
            <a:ext cx="1761195" cy="17598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3D405EE-7963-41DF-BCA0-0868E3BE5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063" y="2899465"/>
            <a:ext cx="2841680" cy="19670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ED9785-0007-4E7C-A4BF-64CFDAFF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065" y="4695538"/>
            <a:ext cx="2295109" cy="1940757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39FCCCB5-BD3F-4F36-A783-D53C9345FC5F}"/>
              </a:ext>
            </a:extLst>
          </p:cNvPr>
          <p:cNvSpPr/>
          <p:nvPr/>
        </p:nvSpPr>
        <p:spPr bwMode="gray">
          <a:xfrm rot="1270153">
            <a:off x="3192552" y="6024698"/>
            <a:ext cx="1577410" cy="1790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15BB7809-8B94-4983-86AF-034BE63D9F81}"/>
              </a:ext>
            </a:extLst>
          </p:cNvPr>
          <p:cNvSpPr/>
          <p:nvPr/>
        </p:nvSpPr>
        <p:spPr bwMode="gray">
          <a:xfrm rot="2528635">
            <a:off x="6359938" y="4982183"/>
            <a:ext cx="2010504" cy="19199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</p:spTree>
    <p:extLst>
      <p:ext uri="{BB962C8B-B14F-4D97-AF65-F5344CB8AC3E}">
        <p14:creationId xmlns:p14="http://schemas.microsoft.com/office/powerpoint/2010/main" val="33662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85938-A10D-4DF9-8FAB-6085B3C8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3C5EAA-260C-4564-9521-72367F2E856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NEXUS PERSONAL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Lohnartenstamm / Konten ändern</a:t>
            </a:r>
          </a:p>
          <a:p>
            <a:pPr lvl="1"/>
            <a:r>
              <a:rPr lang="de-DE" dirty="0"/>
              <a:t>Anfang Januar 2023 werden die neuen Konten für </a:t>
            </a:r>
            <a:r>
              <a:rPr lang="de-DE" dirty="0" err="1"/>
              <a:t>Fibu</a:t>
            </a:r>
            <a:r>
              <a:rPr lang="de-DE" dirty="0"/>
              <a:t>-Kontierung von Lohnartenstamm auf allen Mandaten angepasst.</a:t>
            </a:r>
          </a:p>
          <a:p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D7D1FB-2A3B-4DEB-AB2A-AC5684DB2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71E90D-550D-4991-8D39-C6B6D73B9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DB861D-3F40-484C-B73A-2E337760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737" y="3922822"/>
            <a:ext cx="4496191" cy="25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 Arbeiten Phase IV (nach Abschluss 2022)</a:t>
            </a:r>
          </a:p>
          <a:p>
            <a:pPr lvl="1"/>
            <a:r>
              <a:rPr lang="de-DE" dirty="0"/>
              <a:t>NEXUS FINANZ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Überwachung Buchungsfluss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Eventuell Umbuchungen/Korrekturen vornehmen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Sperren alte Konten und KST/KOA-Verbindungen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Anlagenbuchhaltung (wenn im Einsatz) zu neuen Sammelkonten überführen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Umbuchungen Saldobilanz per 31.12.2022 am 01.01.2023 auf neue Konten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Anpassungen Kostenrechnung für Abschluss 2023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NEXUS-TEAM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60FE980-DE3B-4EC3-9E46-08F1222833A7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b="12774"/>
          <a:stretch>
            <a:fillRect/>
          </a:stretch>
        </p:blipFill>
        <p:spPr>
          <a:xfrm>
            <a:off x="3520053" y="1893754"/>
            <a:ext cx="1652156" cy="1639858"/>
          </a:xfrm>
        </p:spPr>
      </p:pic>
      <p:sp>
        <p:nvSpPr>
          <p:cNvPr id="15" name="Textplatzhalter 14"/>
          <p:cNvSpPr>
            <a:spLocks noGrp="1"/>
          </p:cNvSpPr>
          <p:nvPr>
            <p:ph type="body" sz="quarter" idx="44"/>
          </p:nvPr>
        </p:nvSpPr>
        <p:spPr>
          <a:xfrm>
            <a:off x="3090772" y="3638234"/>
            <a:ext cx="2581377" cy="802028"/>
          </a:xfrm>
        </p:spPr>
        <p:txBody>
          <a:bodyPr/>
          <a:lstStyle/>
          <a:p>
            <a:r>
              <a:rPr lang="de-DE" dirty="0"/>
              <a:t>Adrian Stettler</a:t>
            </a:r>
          </a:p>
          <a:p>
            <a:r>
              <a:rPr lang="de-DE" sz="1600" dirty="0" err="1"/>
              <a:t>nexus</a:t>
            </a:r>
            <a:r>
              <a:rPr lang="de-DE" sz="1600" dirty="0"/>
              <a:t> / </a:t>
            </a:r>
            <a:r>
              <a:rPr lang="de-DE" sz="1600" dirty="0" err="1"/>
              <a:t>finanz</a:t>
            </a:r>
            <a:endParaRPr lang="de-DE" sz="1600" dirty="0"/>
          </a:p>
        </p:txBody>
      </p:sp>
      <p:sp>
        <p:nvSpPr>
          <p:cNvPr id="10" name="Inhaltsplatzhalter 17"/>
          <p:cNvSpPr txBox="1">
            <a:spLocks/>
          </p:cNvSpPr>
          <p:nvPr/>
        </p:nvSpPr>
        <p:spPr>
          <a:xfrm>
            <a:off x="8408594" y="2135451"/>
            <a:ext cx="3966181" cy="168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6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4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2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HelveticaNeue LT 43 LightEx" panose="020B0503020202020204" pitchFamily="34" charset="0"/>
              <a:buNone/>
            </a:pPr>
            <a:endParaRPr lang="de-DE" sz="1600" dirty="0"/>
          </a:p>
        </p:txBody>
      </p:sp>
      <p:sp>
        <p:nvSpPr>
          <p:cNvPr id="12" name="Inhaltsplatzhalter 17"/>
          <p:cNvSpPr txBox="1">
            <a:spLocks/>
          </p:cNvSpPr>
          <p:nvPr/>
        </p:nvSpPr>
        <p:spPr>
          <a:xfrm>
            <a:off x="8083388" y="2135451"/>
            <a:ext cx="3966181" cy="169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6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4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2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de-DE" sz="1600" dirty="0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0299F72-B930-4342-81B6-5AB92E5B42B8}"/>
              </a:ext>
            </a:extLst>
          </p:cNvPr>
          <p:cNvSpPr txBox="1">
            <a:spLocks/>
          </p:cNvSpPr>
          <p:nvPr/>
        </p:nvSpPr>
        <p:spPr>
          <a:xfrm>
            <a:off x="416200" y="3620155"/>
            <a:ext cx="2581377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Juan Paya</a:t>
            </a:r>
          </a:p>
          <a:p>
            <a:r>
              <a:rPr lang="de-DE" sz="1600" dirty="0" err="1"/>
              <a:t>Projectmanager</a:t>
            </a:r>
            <a:r>
              <a:rPr lang="de-DE" sz="1600" dirty="0"/>
              <a:t> VS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1CC48998-8B86-43D1-A32E-F3953E326559}"/>
              </a:ext>
            </a:extLst>
          </p:cNvPr>
          <p:cNvSpPr txBox="1">
            <a:spLocks/>
          </p:cNvSpPr>
          <p:nvPr/>
        </p:nvSpPr>
        <p:spPr>
          <a:xfrm>
            <a:off x="6028948" y="3598490"/>
            <a:ext cx="2728473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Hayri Goeksungur</a:t>
            </a:r>
          </a:p>
          <a:p>
            <a:r>
              <a:rPr lang="de-DE" sz="1600" dirty="0" err="1"/>
              <a:t>nexus</a:t>
            </a:r>
            <a:r>
              <a:rPr lang="de-DE" sz="1600" dirty="0"/>
              <a:t> / heim</a:t>
            </a:r>
          </a:p>
        </p:txBody>
      </p:sp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79BB05A2-AC2E-44BA-BF4F-16A1F5E40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2" y="1915419"/>
            <a:ext cx="1317355" cy="1560369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CC19D3E-508E-4EED-A43E-8EDB95DF7A1F}"/>
              </a:ext>
            </a:extLst>
          </p:cNvPr>
          <p:cNvSpPr txBox="1">
            <a:spLocks/>
          </p:cNvSpPr>
          <p:nvPr/>
        </p:nvSpPr>
        <p:spPr>
          <a:xfrm>
            <a:off x="8772920" y="3620155"/>
            <a:ext cx="2581377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Ricardo </a:t>
            </a:r>
            <a:r>
              <a:rPr lang="de-DE" dirty="0" err="1"/>
              <a:t>Gillioz</a:t>
            </a:r>
            <a:endParaRPr lang="de-DE" dirty="0"/>
          </a:p>
          <a:p>
            <a:r>
              <a:rPr lang="de-DE" sz="1600" dirty="0" err="1"/>
              <a:t>nexus</a:t>
            </a:r>
            <a:r>
              <a:rPr lang="de-DE" sz="1600" dirty="0"/>
              <a:t> / personal</a:t>
            </a:r>
          </a:p>
        </p:txBody>
      </p:sp>
      <p:pic>
        <p:nvPicPr>
          <p:cNvPr id="17" name="Bildplatzhalter 6">
            <a:extLst>
              <a:ext uri="{FF2B5EF4-FFF2-40B4-BE49-F238E27FC236}">
                <a16:creationId xmlns:a16="http://schemas.microsoft.com/office/drawing/2014/main" id="{BD0D735B-9E71-41B8-9C60-A554D01BDD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67" y="1893754"/>
            <a:ext cx="1434478" cy="1560369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  <p:pic>
        <p:nvPicPr>
          <p:cNvPr id="18" name="Bildplatzhalter 6">
            <a:extLst>
              <a:ext uri="{FF2B5EF4-FFF2-40B4-BE49-F238E27FC236}">
                <a16:creationId xmlns:a16="http://schemas.microsoft.com/office/drawing/2014/main" id="{64B3CBFB-11F7-45DB-98D0-815FE7C313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6" y="1915419"/>
            <a:ext cx="1507660" cy="1618193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923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offen?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 Arbeiten Phase V (im Geschäftsjahr 2024)</a:t>
            </a:r>
          </a:p>
          <a:p>
            <a:pPr lvl="1"/>
            <a:r>
              <a:rPr lang="de-DE" dirty="0"/>
              <a:t>NEXUS FINANZ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Wenn nötig = Umbuchungen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Löschung alte Konten und Kostenarten im Geschäftsjahr 2024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: Wer macht was?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Arbeiten Phase II </a:t>
            </a:r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Buchhaltungs-Team Kunde:</a:t>
            </a:r>
          </a:p>
          <a:p>
            <a:pPr lvl="2"/>
            <a:r>
              <a:rPr lang="de-DE" dirty="0"/>
              <a:t>Benötigte individuelle Konten eröffnen </a:t>
            </a:r>
          </a:p>
          <a:p>
            <a:pPr lvl="3"/>
            <a:r>
              <a:rPr lang="de-DE" dirty="0"/>
              <a:t>Grundsatz 1: soviel wie nötig, sowenig wie möglich</a:t>
            </a:r>
          </a:p>
          <a:p>
            <a:pPr lvl="3"/>
            <a:r>
              <a:rPr lang="de-DE" dirty="0"/>
              <a:t>Grundsatz 2: bei ER-Konten IMMER vorhandene Standard-Kostenart wählen</a:t>
            </a:r>
          </a:p>
          <a:p>
            <a:pPr lvl="3"/>
            <a:r>
              <a:rPr lang="de-DE" dirty="0"/>
              <a:t>Grundsatz 3: </a:t>
            </a:r>
            <a:r>
              <a:rPr lang="de-DE" dirty="0" err="1"/>
              <a:t>Fibu</a:t>
            </a:r>
            <a:r>
              <a:rPr lang="de-DE" dirty="0"/>
              <a:t>-Konto = 5. Stelle individuell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Rückmeldung der benötigten </a:t>
            </a:r>
            <a:r>
              <a:rPr lang="de-DE" dirty="0" err="1">
                <a:sym typeface="Wingdings" panose="05000000000000000000" pitchFamily="2" charset="2"/>
              </a:rPr>
              <a:t>Indiv</a:t>
            </a:r>
            <a:r>
              <a:rPr lang="de-DE" dirty="0">
                <a:sym typeface="Wingdings" panose="05000000000000000000" pitchFamily="2" charset="2"/>
              </a:rPr>
              <a:t>-Konten</a:t>
            </a:r>
          </a:p>
          <a:p>
            <a:pPr lvl="3"/>
            <a:r>
              <a:rPr lang="de-DE" dirty="0">
                <a:sym typeface="Wingdings" panose="05000000000000000000" pitchFamily="2" charset="2"/>
              </a:rPr>
              <a:t>Excel-Datei gem. Vorlage zurücksenden</a:t>
            </a:r>
          </a:p>
          <a:p>
            <a:pPr lvl="2"/>
            <a:r>
              <a:rPr lang="de-DE" dirty="0"/>
              <a:t>Rückmeldung Ergänzungen/Korrekturen in Kontierungsregeln</a:t>
            </a:r>
          </a:p>
          <a:p>
            <a:pPr lvl="3"/>
            <a:r>
              <a:rPr lang="de-DE" dirty="0">
                <a:sym typeface="Wingdings" panose="05000000000000000000" pitchFamily="2" charset="2"/>
              </a:rPr>
              <a:t>Meldung mit Formular (für Ergänzung generelle Kontierungsmatrix)</a:t>
            </a:r>
          </a:p>
          <a:p>
            <a:pPr lvl="2"/>
            <a:r>
              <a:rPr lang="de-DE" dirty="0"/>
              <a:t>Kreditorenrechnungen 2023 können ab sofort erfasst werden</a:t>
            </a:r>
          </a:p>
          <a:p>
            <a:pPr lvl="3"/>
            <a:r>
              <a:rPr lang="de-DE" b="1" dirty="0">
                <a:solidFill>
                  <a:srgbClr val="FF0000"/>
                </a:solidFill>
              </a:rPr>
              <a:t>Achtung: Sammelkonto muss manuell auf 20000 geändert werden!</a:t>
            </a:r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NEXUS FINANZ-Team:</a:t>
            </a:r>
          </a:p>
          <a:p>
            <a:pPr lvl="2"/>
            <a:r>
              <a:rPr lang="de-DE" dirty="0"/>
              <a:t>Rückmeldungen verarbeiten</a:t>
            </a:r>
          </a:p>
          <a:p>
            <a:pPr lvl="2"/>
            <a:r>
              <a:rPr lang="de-DE" dirty="0"/>
              <a:t>Beurteilen und ergänzen Matrix Kontierungsregeln</a:t>
            </a:r>
          </a:p>
          <a:p>
            <a:pPr lvl="2"/>
            <a:r>
              <a:rPr lang="de-DE" dirty="0"/>
              <a:t>Anlaufstelle bei Fragen zu auszuführenden Arbeiten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9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: Wer macht was?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Beurteilen und eröffnen individuelle Konten in Variante 24 </a:t>
            </a:r>
            <a:br>
              <a:rPr lang="de-DE" dirty="0"/>
            </a:br>
            <a:r>
              <a:rPr lang="de-DE" dirty="0"/>
              <a:t>„Hauptstruktur 2023 (ohne Mapping)“</a:t>
            </a:r>
          </a:p>
          <a:p>
            <a:pPr lvl="1"/>
            <a:r>
              <a:rPr lang="de-DE" dirty="0"/>
              <a:t>BIL_I/ER_I: </a:t>
            </a:r>
          </a:p>
          <a:p>
            <a:pPr lvl="2"/>
            <a:r>
              <a:rPr lang="de-DE" dirty="0"/>
              <a:t>im GJ 2021/2022 benutzte Konten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BIL_X/ER_X:</a:t>
            </a:r>
          </a:p>
          <a:p>
            <a:pPr lvl="2"/>
            <a:r>
              <a:rPr lang="de-DE" dirty="0"/>
              <a:t>Im GJ 2021/2022 = Saldo 0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BIL_S/ER_S: (</a:t>
            </a:r>
            <a:r>
              <a:rPr lang="de-DE" b="1" dirty="0">
                <a:solidFill>
                  <a:srgbClr val="FF0000"/>
                </a:solidFill>
              </a:rPr>
              <a:t>Gruppen bitte eröffnen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Alte individuelle Konten, welche neuen </a:t>
            </a:r>
            <a:br>
              <a:rPr lang="de-DE" dirty="0"/>
            </a:br>
            <a:r>
              <a:rPr lang="de-DE" dirty="0"/>
              <a:t>Standard-Konten zugewiesen werden können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II: Buchhaltung Kunde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22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8ED0AA-DD4E-40FE-96C9-2D166E9B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54" y="3018964"/>
            <a:ext cx="3091591" cy="26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: Wer macht was?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088" y="1919416"/>
            <a:ext cx="11287851" cy="445867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Rückmeldung </a:t>
            </a:r>
          </a:p>
          <a:p>
            <a:pPr lvl="1"/>
            <a:r>
              <a:rPr lang="de-DE" dirty="0"/>
              <a:t>Excel-Vorlage für die Meldung der verwendeten individuellen Konten ausfüllen</a:t>
            </a:r>
            <a:br>
              <a:rPr lang="de-DE" dirty="0"/>
            </a:br>
            <a:r>
              <a:rPr lang="fr-FR" sz="1300" dirty="0"/>
              <a:t>«Mandant XX individuelle </a:t>
            </a:r>
            <a:r>
              <a:rPr lang="fr-FR" sz="1300" dirty="0" err="1"/>
              <a:t>Konten</a:t>
            </a:r>
            <a:r>
              <a:rPr lang="fr-FR" sz="1300" dirty="0"/>
              <a:t>, </a:t>
            </a:r>
            <a:r>
              <a:rPr lang="fr-FR" sz="1300" dirty="0" err="1"/>
              <a:t>Kontierungsregeln</a:t>
            </a:r>
            <a:r>
              <a:rPr lang="fr-FR" sz="1300" dirty="0"/>
              <a:t> - comptes individuels, </a:t>
            </a:r>
            <a:r>
              <a:rPr lang="fr-FR" sz="1300" dirty="0" err="1"/>
              <a:t>régle</a:t>
            </a:r>
            <a:r>
              <a:rPr lang="fr-FR" sz="1300" dirty="0"/>
              <a:t> de comptabilisation.xlsx »</a:t>
            </a:r>
            <a:br>
              <a:rPr lang="fr-FR" sz="1300" dirty="0"/>
            </a:br>
            <a:endParaRPr lang="fr-FR" sz="1300" dirty="0"/>
          </a:p>
          <a:p>
            <a:pPr lvl="2"/>
            <a:r>
              <a:rPr lang="fr-FR" dirty="0" err="1"/>
              <a:t>Delklaration</a:t>
            </a:r>
            <a:r>
              <a:rPr lang="fr-FR" dirty="0"/>
              <a:t> der </a:t>
            </a:r>
            <a:r>
              <a:rPr lang="fr-FR" dirty="0" err="1"/>
              <a:t>Indiv</a:t>
            </a:r>
            <a:r>
              <a:rPr lang="fr-FR" dirty="0"/>
              <a:t>. </a:t>
            </a:r>
            <a:r>
              <a:rPr lang="fr-FR" dirty="0" err="1"/>
              <a:t>Konten</a:t>
            </a:r>
            <a:endParaRPr lang="fr-FR" dirty="0"/>
          </a:p>
          <a:p>
            <a:pPr lvl="2"/>
            <a:r>
              <a:rPr lang="fr-FR" dirty="0" err="1"/>
              <a:t>Ergänzungen</a:t>
            </a:r>
            <a:r>
              <a:rPr lang="fr-FR" dirty="0"/>
              <a:t>/</a:t>
            </a:r>
            <a:r>
              <a:rPr lang="fr-FR" dirty="0" err="1"/>
              <a:t>Korrekturen</a:t>
            </a:r>
            <a:r>
              <a:rPr lang="fr-FR" dirty="0"/>
              <a:t> </a:t>
            </a:r>
            <a:r>
              <a:rPr lang="fr-FR" dirty="0" err="1"/>
              <a:t>Kontierungsregeln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Muss</a:t>
            </a: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nicht</a:t>
            </a: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perfekt</a:t>
            </a: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chemeClr val="accent5"/>
                </a:solidFill>
                <a:sym typeface="Wingdings" panose="05000000000000000000" pitchFamily="2" charset="2"/>
              </a:rPr>
              <a:t>ausgefüllt</a:t>
            </a: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 sein</a:t>
            </a:r>
            <a:endParaRPr lang="de-DE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 Zurücksenden an:</a:t>
            </a:r>
          </a:p>
          <a:p>
            <a:pPr lvl="1"/>
            <a:r>
              <a:rPr lang="de-DE" dirty="0">
                <a:hlinkClick r:id="rId3"/>
              </a:rPr>
              <a:t>An: silvija.orman@nexus-schweiz.ch</a:t>
            </a:r>
            <a:endParaRPr lang="de-DE" dirty="0"/>
          </a:p>
          <a:p>
            <a:pPr lvl="1"/>
            <a:r>
              <a:rPr lang="de-DE" dirty="0"/>
              <a:t>CC: </a:t>
            </a:r>
            <a:r>
              <a:rPr lang="de-DE" dirty="0">
                <a:hlinkClick r:id="rId4"/>
              </a:rPr>
              <a:t>juan.paya@nexus-schweiz.ch</a:t>
            </a:r>
            <a:endParaRPr lang="de-DE" dirty="0"/>
          </a:p>
          <a:p>
            <a:pPr lvl="1"/>
            <a:r>
              <a:rPr lang="de-DE" dirty="0"/>
              <a:t>CC: </a:t>
            </a:r>
            <a:r>
              <a:rPr lang="de-DE" dirty="0">
                <a:hlinkClick r:id="rId5"/>
              </a:rPr>
              <a:t>adrian.stettler@nexus-schweiz.ch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II: Buchhaltung Kunde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26E12D-1AC9-4131-AD03-8028AC7A64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85"/>
          <a:stretch/>
        </p:blipFill>
        <p:spPr>
          <a:xfrm>
            <a:off x="6631965" y="2823252"/>
            <a:ext cx="5147675" cy="18133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5083EE-A874-4761-9332-7BD79B9161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175"/>
          <a:stretch/>
        </p:blipFill>
        <p:spPr>
          <a:xfrm>
            <a:off x="6631965" y="4879222"/>
            <a:ext cx="3493967" cy="13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: Wer macht was?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Arbeiten Phase III </a:t>
            </a:r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Buchhaltung Heim:</a:t>
            </a:r>
          </a:p>
          <a:p>
            <a:pPr lvl="2"/>
            <a:r>
              <a:rPr lang="de-DE" dirty="0"/>
              <a:t>Nach Verbuchung der letzten Debitoren-Zahlungseingängen 2022 und Kreditoren-Zahlläufen 2022</a:t>
            </a:r>
          </a:p>
          <a:p>
            <a:pPr lvl="3"/>
            <a:r>
              <a:rPr lang="de-DE" dirty="0"/>
              <a:t>Anpassung der Kontierung der eigenen Zahlungsverbindung</a:t>
            </a:r>
          </a:p>
          <a:p>
            <a:pPr lvl="4"/>
            <a:r>
              <a:rPr lang="de-DE" b="1" dirty="0">
                <a:solidFill>
                  <a:schemeClr val="accent5"/>
                </a:solidFill>
              </a:rPr>
              <a:t>Achtung: Register camt.054 nicht vergessen!!</a:t>
            </a:r>
          </a:p>
          <a:p>
            <a:pPr lvl="2"/>
            <a:r>
              <a:rPr lang="de-DE" dirty="0"/>
              <a:t>Nach Erfassung der letzten Kreditoren-Rechnungen 2022</a:t>
            </a:r>
          </a:p>
          <a:p>
            <a:pPr lvl="3"/>
            <a:r>
              <a:rPr lang="de-DE" dirty="0"/>
              <a:t>Meldung an Nexus, dass Sammelkonten geändert werden kann</a:t>
            </a:r>
          </a:p>
          <a:p>
            <a:pPr lvl="3"/>
            <a:r>
              <a:rPr lang="de-DE" dirty="0"/>
              <a:t>Anpassung der Vorschlagskontierungen im Kreditorenstamm</a:t>
            </a:r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NEXUS FINANZ-Team:</a:t>
            </a:r>
          </a:p>
          <a:p>
            <a:pPr lvl="2"/>
            <a:r>
              <a:rPr lang="de-DE" dirty="0"/>
              <a:t>Auf Datenbank im Debitorenstamm Sammelkonto und im Heim-Mandanten anpassen</a:t>
            </a:r>
          </a:p>
          <a:p>
            <a:pPr lvl="2"/>
            <a:r>
              <a:rPr lang="de-DE" dirty="0"/>
              <a:t>Auf Datenbank im Kreditorenstamm Sammelkonto anpassen</a:t>
            </a:r>
          </a:p>
          <a:p>
            <a:pPr lvl="2"/>
            <a:r>
              <a:rPr lang="de-DE" dirty="0"/>
              <a:t>Anlaufstelle bei Fragen zu auszuführenden Arbeiten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5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: Wer macht was?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Arbeiten Phase IV (Frühjahr 2023) </a:t>
            </a:r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Buchhaltung Heim:</a:t>
            </a:r>
          </a:p>
          <a:p>
            <a:pPr lvl="2"/>
            <a:r>
              <a:rPr lang="de-DE" dirty="0"/>
              <a:t>Prüfen, ob auf alte Konten gebucht wurde</a:t>
            </a:r>
          </a:p>
          <a:p>
            <a:pPr lvl="3"/>
            <a:r>
              <a:rPr lang="de-DE" dirty="0"/>
              <a:t>Wenn ja, Umbuchungen tätigen</a:t>
            </a:r>
          </a:p>
          <a:p>
            <a:pPr lvl="2"/>
            <a:r>
              <a:rPr lang="de-DE" dirty="0"/>
              <a:t>Prüfen generell </a:t>
            </a:r>
            <a:r>
              <a:rPr lang="de-DE" dirty="0" err="1"/>
              <a:t>Buchungsmecano</a:t>
            </a:r>
            <a:endParaRPr lang="de-DE" dirty="0"/>
          </a:p>
          <a:p>
            <a:pPr lvl="2"/>
            <a:r>
              <a:rPr lang="de-DE" dirty="0"/>
              <a:t>Auswertungsvariante 23 nachführen (Mapping </a:t>
            </a:r>
            <a:r>
              <a:rPr lang="de-DE" dirty="0" err="1"/>
              <a:t>Indiv</a:t>
            </a:r>
            <a:r>
              <a:rPr lang="de-DE" dirty="0"/>
              <a:t>-Konten)</a:t>
            </a:r>
          </a:p>
          <a:p>
            <a:pPr lvl="2"/>
            <a:r>
              <a:rPr lang="de-DE" dirty="0"/>
              <a:t>Div. Arbeiten in Anlagenbuchhaltung </a:t>
            </a:r>
          </a:p>
          <a:p>
            <a:pPr lvl="2"/>
            <a:r>
              <a:rPr lang="de-DE" b="1" dirty="0">
                <a:solidFill>
                  <a:schemeClr val="accent5"/>
                </a:solidFill>
              </a:rPr>
              <a:t>Detailinformationen zu Phase IV folgen im Frühjahr 2023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chemeClr val="accent5"/>
                </a:solidFill>
              </a:rPr>
              <a:t>NEXUS FINANZ-Team:</a:t>
            </a:r>
          </a:p>
          <a:p>
            <a:pPr lvl="2"/>
            <a:r>
              <a:rPr lang="de-DE" dirty="0"/>
              <a:t>Kontierungsregeln alte Konten entfernen</a:t>
            </a:r>
          </a:p>
          <a:p>
            <a:pPr lvl="2"/>
            <a:r>
              <a:rPr lang="de-DE" dirty="0"/>
              <a:t>Sperren alte FIBU-Konten</a:t>
            </a:r>
          </a:p>
          <a:p>
            <a:pPr lvl="2"/>
            <a:r>
              <a:rPr lang="de-DE" dirty="0" err="1"/>
              <a:t>Anlaufsstelle</a:t>
            </a:r>
            <a:r>
              <a:rPr lang="de-DE" dirty="0"/>
              <a:t> bei Fragen zu auszuführenden Arbeiten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9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49CDCD-CDBB-45B6-AC0F-02DF54EF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45" y="3737544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/>
          <a:lstStyle/>
          <a:p>
            <a:r>
              <a:rPr lang="de-DE" dirty="0"/>
              <a:t>Was Sie heute erwartet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321393793"/>
              </p:ext>
            </p:extLst>
          </p:nvPr>
        </p:nvGraphicFramePr>
        <p:xfrm>
          <a:off x="2885977" y="1983394"/>
          <a:ext cx="8126942" cy="400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Staatskanzlei - IVS (@kantonwallis1) /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660073"/>
            <a:ext cx="2538556" cy="25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neuer Kontenplan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Ab 1.1.2023</a:t>
            </a:r>
          </a:p>
          <a:p>
            <a:r>
              <a:rPr lang="de-DE" dirty="0"/>
              <a:t>Gliederung nach KMU-Kontenplan</a:t>
            </a:r>
            <a:br>
              <a:rPr lang="de-DE" dirty="0"/>
            </a:br>
            <a:r>
              <a:rPr lang="de-DE" dirty="0"/>
              <a:t> (vorher Curaviva)</a:t>
            </a:r>
          </a:p>
          <a:p>
            <a:r>
              <a:rPr lang="de-DE" dirty="0"/>
              <a:t>Neu 5-stellig (vorher 4-stellig)</a:t>
            </a:r>
          </a:p>
          <a:p>
            <a:r>
              <a:rPr lang="de-DE" dirty="0"/>
              <a:t>Es betrifft alle Fachbereiche im Programm</a:t>
            </a:r>
          </a:p>
          <a:p>
            <a:r>
              <a:rPr lang="de-DE" dirty="0"/>
              <a:t>Abhängigkeiten zwischen den Modulen bei Umstellungsarbeiten</a:t>
            </a:r>
          </a:p>
          <a:p>
            <a:r>
              <a:rPr lang="de-DE" dirty="0"/>
              <a:t>Umsetzungsschritte in Phasen aufgeteilt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8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Arbeitsschritte Überblick</a:t>
            </a:r>
            <a:br>
              <a:rPr lang="de-DE" dirty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679" y="1919416"/>
            <a:ext cx="10822650" cy="4938584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Phase I:</a:t>
            </a:r>
          </a:p>
          <a:p>
            <a:pPr lvl="1"/>
            <a:r>
              <a:rPr lang="de-DE" dirty="0"/>
              <a:t>Änderungen im Bereich Kontenplan und Kostenartenplan im Geschäftsjahr 2023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II:</a:t>
            </a:r>
          </a:p>
          <a:p>
            <a:pPr lvl="1"/>
            <a:r>
              <a:rPr lang="de-DE" dirty="0"/>
              <a:t>Änderungen im Bereich Lohn (Personalstamm) und Fakturierung (Leistungskatalog) mit Gültigkeitsdaten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III:</a:t>
            </a:r>
          </a:p>
          <a:p>
            <a:pPr lvl="1"/>
            <a:r>
              <a:rPr lang="de-DE" dirty="0"/>
              <a:t>Zeitabhängige Arbeiten in den Bereichen zwischen letzten Verarbeitungen 2022 und ersten 2023</a:t>
            </a:r>
            <a:br>
              <a:rPr lang="de-DE" dirty="0"/>
            </a:br>
            <a:r>
              <a:rPr lang="de-DE" dirty="0"/>
              <a:t>(Lohnartenstamm, Kreditoren/Debitorenstämme, eigene Zahlungsverbindungen, Sammelkonto)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IV:</a:t>
            </a:r>
          </a:p>
          <a:p>
            <a:pPr lvl="1"/>
            <a:r>
              <a:rPr lang="de-DE" dirty="0"/>
              <a:t>Arbeiten, welche durchgeführt werden können, wenn es im Geschäftsjahr 2022 keine Verarbeitungen (Kontierungsregeln entfernen, Konten sperren, Kostenrechnung anpassen) mehr geben wird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V:</a:t>
            </a:r>
          </a:p>
          <a:p>
            <a:pPr lvl="1"/>
            <a:r>
              <a:rPr lang="de-DE" dirty="0"/>
              <a:t>Arbeiten, welche ab dem GJ 2024 durchgeführt werden können (Löschen alte Konten/Kostenarten)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Umsetzungsschritte in Phasen aufgeteilt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0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Geschäftsjahr 2023 eröffnet</a:t>
            </a:r>
          </a:p>
          <a:p>
            <a:r>
              <a:rPr lang="de-DE" dirty="0" err="1"/>
              <a:t>Abschliessen</a:t>
            </a:r>
            <a:r>
              <a:rPr lang="de-DE" dirty="0"/>
              <a:t> von alten Geschäftsjahren, </a:t>
            </a:r>
            <a:br>
              <a:rPr lang="de-DE" dirty="0"/>
            </a:br>
            <a:r>
              <a:rPr lang="de-DE" dirty="0"/>
              <a:t>bei welchen Erfolgsverbuchungen vollzogen waren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F0225D-A008-4A88-8782-2E731AE5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995" y="1939643"/>
            <a:ext cx="525880" cy="525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D3BD5B-D776-4352-B0AB-8B536FE2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894" y="2465523"/>
            <a:ext cx="604762" cy="5258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269C8B-4619-4C7B-9491-E2E72E26FD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77"/>
          <a:stretch/>
        </p:blipFill>
        <p:spPr>
          <a:xfrm>
            <a:off x="3131127" y="3678386"/>
            <a:ext cx="5235862" cy="23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Einlesen neuer Kontenplan / Kostenartenplan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7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0E8C5D-0B2F-401F-8775-B1912928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437" y="2530859"/>
            <a:ext cx="4679991" cy="3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Auswertungsvarianten Kontenplan / Kostenartenplan</a:t>
            </a:r>
            <a:br>
              <a:rPr lang="de-DE" dirty="0"/>
            </a:br>
            <a:endParaRPr lang="de-DE" dirty="0"/>
          </a:p>
          <a:p>
            <a:pPr marL="1314450" lvl="3" indent="0">
              <a:buNone/>
            </a:pPr>
            <a:r>
              <a:rPr lang="de-DE" dirty="0"/>
              <a:t>Variante 24</a:t>
            </a:r>
            <a:br>
              <a:rPr lang="de-DE" dirty="0"/>
            </a:br>
            <a:r>
              <a:rPr lang="de-DE" dirty="0"/>
              <a:t>„Hauptstruktur 2023 (ohne Mapping)“</a:t>
            </a:r>
            <a:br>
              <a:rPr lang="de-DE" dirty="0"/>
            </a:br>
            <a:endParaRPr lang="de-DE" dirty="0"/>
          </a:p>
          <a:p>
            <a:pPr marL="400050"/>
            <a:r>
              <a:rPr lang="de-DE" dirty="0"/>
              <a:t>Filtern der individuellen Konten</a:t>
            </a:r>
          </a:p>
          <a:p>
            <a:pPr marL="1314450" lvl="3" indent="0">
              <a:buNone/>
            </a:pPr>
            <a:r>
              <a:rPr lang="de-DE" dirty="0"/>
              <a:t>X – Konten bis 2022</a:t>
            </a:r>
            <a:br>
              <a:rPr lang="de-DE" dirty="0"/>
            </a:br>
            <a:r>
              <a:rPr lang="de-DE" dirty="0"/>
              <a:t>Zugewiesene Standardkonten bisheriger Kontenplan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Y- Individuelle Konten bisher</a:t>
            </a:r>
            <a:br>
              <a:rPr lang="de-DE" dirty="0"/>
            </a:br>
            <a:r>
              <a:rPr lang="de-DE" dirty="0"/>
              <a:t>Nicht zugewiesen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9DF710-E37A-46AB-9962-2B637E793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68" y="2935196"/>
            <a:ext cx="525880" cy="5258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E376E5-EE6B-4DC1-807D-92611AFA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89" y="4476856"/>
            <a:ext cx="604762" cy="5258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E12E7A-8BDC-4B71-8FA8-721E1814B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589" y="5340701"/>
            <a:ext cx="564359" cy="525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91354B-7870-4803-9BBF-42BA67CE85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3"/>
          <a:stretch/>
        </p:blipFill>
        <p:spPr>
          <a:xfrm>
            <a:off x="8414327" y="2478706"/>
            <a:ext cx="3075407" cy="42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erledigt?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Kontierungsregeln eingelesen</a:t>
            </a:r>
          </a:p>
          <a:p>
            <a:r>
              <a:rPr lang="de-DE" dirty="0"/>
              <a:t>Entfernen nicht mehr zu </a:t>
            </a:r>
            <a:br>
              <a:rPr lang="de-DE" dirty="0"/>
            </a:br>
            <a:r>
              <a:rPr lang="de-DE" dirty="0"/>
              <a:t>verwendende Kontierungsregeln </a:t>
            </a:r>
            <a:br>
              <a:rPr lang="de-DE" dirty="0"/>
            </a:br>
            <a:r>
              <a:rPr lang="de-DE" dirty="0"/>
              <a:t>(Kontoklasse 3/4/7)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9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5C541A-E50F-41B7-ADC7-83D807D6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76" y="1872922"/>
            <a:ext cx="4080319" cy="45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xus">
  <a:themeElements>
    <a:clrScheme name="Nex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2293A"/>
      </a:accent1>
      <a:accent2>
        <a:srgbClr val="2F3E66"/>
      </a:accent2>
      <a:accent3>
        <a:srgbClr val="E8ECF0"/>
      </a:accent3>
      <a:accent4>
        <a:srgbClr val="F6F7F9"/>
      </a:accent4>
      <a:accent5>
        <a:srgbClr val="B80F2E"/>
      </a:accent5>
      <a:accent6>
        <a:srgbClr val="FFFFFF"/>
      </a:accent6>
      <a:hlink>
        <a:srgbClr val="703DD7"/>
      </a:hlink>
      <a:folHlink>
        <a:srgbClr val="9974E2"/>
      </a:folHlink>
    </a:clrScheme>
    <a:fontScheme name="NEXUS">
      <a:majorFont>
        <a:latin typeface="HelveticaNeue LT 55 Roman"/>
        <a:ea typeface=""/>
        <a:cs typeface=""/>
      </a:majorFont>
      <a:minorFont>
        <a:latin typeface="HelveticaNeue LT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X_PPT-Vorlage_SCHWEIZ-08-2020.potx" id="{D17D32ED-6804-4A47-819F-E0A984B4BB03}" vid="{77F1C330-1F90-4583-8CA6-3A94C6C22A2F}"/>
    </a:ext>
  </a:extLst>
</a:theme>
</file>

<file path=ppt/theme/theme2.xml><?xml version="1.0" encoding="utf-8"?>
<a:theme xmlns:a="http://schemas.openxmlformats.org/drawingml/2006/main" name="Larissa">
  <a:themeElements>
    <a:clrScheme name="NEXUS A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3283D"/>
      </a:accent1>
      <a:accent2>
        <a:srgbClr val="B61D33"/>
      </a:accent2>
      <a:accent3>
        <a:srgbClr val="E7ECF0"/>
      </a:accent3>
      <a:accent4>
        <a:srgbClr val="474747"/>
      </a:accent4>
      <a:accent5>
        <a:srgbClr val="2F3E66"/>
      </a:accent5>
      <a:accent6>
        <a:srgbClr val="DE425D"/>
      </a:accent6>
      <a:hlink>
        <a:srgbClr val="703DD7"/>
      </a:hlink>
      <a:folHlink>
        <a:srgbClr val="9974E2"/>
      </a:folHlink>
    </a:clrScheme>
    <a:fontScheme name="NEXUS AG">
      <a:majorFont>
        <a:latin typeface="Helvetica Neue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NEXUS A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3283D"/>
      </a:accent1>
      <a:accent2>
        <a:srgbClr val="B61D33"/>
      </a:accent2>
      <a:accent3>
        <a:srgbClr val="E7ECF0"/>
      </a:accent3>
      <a:accent4>
        <a:srgbClr val="474747"/>
      </a:accent4>
      <a:accent5>
        <a:srgbClr val="2F3E66"/>
      </a:accent5>
      <a:accent6>
        <a:srgbClr val="DE425D"/>
      </a:accent6>
      <a:hlink>
        <a:srgbClr val="703DD7"/>
      </a:hlink>
      <a:folHlink>
        <a:srgbClr val="9974E2"/>
      </a:folHlink>
    </a:clrScheme>
    <a:fontScheme name="NEXUS AG">
      <a:majorFont>
        <a:latin typeface="Helvetica Neue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1FAA3004ABF4DA890E22279904D22" ma:contentTypeVersion="4" ma:contentTypeDescription="Crée un document." ma:contentTypeScope="" ma:versionID="09a0c69ae666efd0208d55e5c9258e71">
  <xsd:schema xmlns:xsd="http://www.w3.org/2001/XMLSchema" xmlns:xs="http://www.w3.org/2001/XMLSchema" xmlns:p="http://schemas.microsoft.com/office/2006/metadata/properties" xmlns:ns2="6d7c2328-5cbf-441d-83a4-d18399c4d647" xmlns:ns3="4bb97330-fcec-41a5-a45f-e44b4b246b73" targetNamespace="http://schemas.microsoft.com/office/2006/metadata/properties" ma:root="true" ma:fieldsID="3559ef399e53624f8a7c65b6a0f3e511" ns2:_="" ns3:_="">
    <xsd:import namespace="6d7c2328-5cbf-441d-83a4-d18399c4d647"/>
    <xsd:import namespace="4bb97330-fcec-41a5-a45f-e44b4b246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328-5cbf-441d-83a4-d18399c4d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97330-fcec-41a5-a45f-e44b4b246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76E4E-58E0-45AA-9F52-D4ABEE164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5CDCC-0E9A-4A29-AC05-8A5F8BCE8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c2328-5cbf-441d-83a4-d18399c4d647"/>
    <ds:schemaRef ds:uri="4bb97330-fcec-41a5-a45f-e44b4b246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20221201 Präsentation Webinar Kontenplan VS V20221124</Template>
  <TotalTime>0</TotalTime>
  <Words>1164</Words>
  <Application>Microsoft Office PowerPoint</Application>
  <PresentationFormat>Personnalisé</PresentationFormat>
  <Paragraphs>260</Paragraphs>
  <Slides>26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Helvetica 55 Roman</vt:lpstr>
      <vt:lpstr>Helvetica Neue</vt:lpstr>
      <vt:lpstr>Helvetica Neue LT 55 Roman</vt:lpstr>
      <vt:lpstr>HelveticaNeue LT 43 LightEx</vt:lpstr>
      <vt:lpstr>HelveticaNeue LT 55 Roman</vt:lpstr>
      <vt:lpstr>HelveticaNeueLT Pro 55 Roman</vt:lpstr>
      <vt:lpstr>nexus</vt:lpstr>
      <vt:lpstr>Kontenplan ab 01.01.2023  heimE Kanton Wallis</vt:lpstr>
      <vt:lpstr>NEXUS-TEAM</vt:lpstr>
      <vt:lpstr>Agenda</vt:lpstr>
      <vt:lpstr>Einleitung neuer Kontenplan</vt:lpstr>
      <vt:lpstr>Arbeitsschritte Überblick </vt:lpstr>
      <vt:lpstr>Was ist erledigt?</vt:lpstr>
      <vt:lpstr>Was ist erledigt?</vt:lpstr>
      <vt:lpstr>Was ist erledigt?</vt:lpstr>
      <vt:lpstr>Was ist erledigt?</vt:lpstr>
      <vt:lpstr>Was ist erledigt?</vt:lpstr>
      <vt:lpstr>Was ist erledigt?</vt:lpstr>
      <vt:lpstr>Was ist erledigt?</vt:lpstr>
      <vt:lpstr>Was ist erledigt?</vt:lpstr>
      <vt:lpstr>Was ist offen?</vt:lpstr>
      <vt:lpstr>Was ist offen?</vt:lpstr>
      <vt:lpstr>Was ist offen?</vt:lpstr>
      <vt:lpstr>Was ist offen?</vt:lpstr>
      <vt:lpstr>Was ist offen?</vt:lpstr>
      <vt:lpstr>Was ist offen?</vt:lpstr>
      <vt:lpstr>Was ist offen?</vt:lpstr>
      <vt:lpstr>Nächste Schritte : Wer macht was?</vt:lpstr>
      <vt:lpstr>Nächste Schritte : Wer macht was?</vt:lpstr>
      <vt:lpstr>Nächste Schritte : Wer macht was?</vt:lpstr>
      <vt:lpstr>Nächste Schritte : Wer macht was?</vt:lpstr>
      <vt:lpstr>Nächste Schritte : Wer macht was?</vt:lpstr>
      <vt:lpstr>Présentation PowerPoint</vt:lpstr>
    </vt:vector>
  </TitlesOfParts>
  <Company>Nexus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Vorgehen bei der Präsentationserstellung</dc:title>
  <dc:creator>Stettler Adrian</dc:creator>
  <cp:lastModifiedBy>Yvan Margelisch</cp:lastModifiedBy>
  <cp:revision>97</cp:revision>
  <dcterms:created xsi:type="dcterms:W3CDTF">2022-11-24T20:43:16Z</dcterms:created>
  <dcterms:modified xsi:type="dcterms:W3CDTF">2022-12-05T12:19:23Z</dcterms:modified>
</cp:coreProperties>
</file>